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Bebas Neue Bold" charset="1" panose="020B0606020202050201"/>
      <p:regular r:id="rId24"/>
    </p:embeddedFont>
    <p:embeddedFont>
      <p:font typeface="TT Fors" charset="1" panose="020B0003030001020000"/>
      <p:regular r:id="rId25"/>
    </p:embeddedFont>
    <p:embeddedFont>
      <p:font typeface="TT Fors Bold" charset="1" panose="020B000303000102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 Id="rId4" Target="../media/image16.jpeg" Type="http://schemas.openxmlformats.org/officeDocument/2006/relationships/image"/><Relationship Id="rId5" Target="../media/image17.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8.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3.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jpeg" Type="http://schemas.openxmlformats.org/officeDocument/2006/relationships/image"/><Relationship Id="rId4" Target="../media/image26.jpeg" Type="http://schemas.openxmlformats.org/officeDocument/2006/relationships/image"/><Relationship Id="rId5" Target="../media/image27.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jpe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jpe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false" flipV="false" rot="0">
            <a:off x="9665183" y="-1364650"/>
            <a:ext cx="8732754" cy="13016300"/>
          </a:xfrm>
          <a:custGeom>
            <a:avLst/>
            <a:gdLst/>
            <a:ahLst/>
            <a:cxnLst/>
            <a:rect r="r" b="b" t="t" l="l"/>
            <a:pathLst>
              <a:path h="13016300" w="8732754">
                <a:moveTo>
                  <a:pt x="0" y="0"/>
                </a:moveTo>
                <a:lnTo>
                  <a:pt x="8732754" y="0"/>
                </a:lnTo>
                <a:lnTo>
                  <a:pt x="8732754" y="13016300"/>
                </a:lnTo>
                <a:lnTo>
                  <a:pt x="0" y="13016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916760" y="1028700"/>
            <a:ext cx="8229600" cy="82296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C1D0"/>
            </a:solidFill>
          </p:spPr>
        </p:sp>
        <p:sp>
          <p:nvSpPr>
            <p:cNvPr name="TextBox 5" id="5"/>
            <p:cNvSpPr txBox="true"/>
            <p:nvPr/>
          </p:nvSpPr>
          <p:spPr>
            <a:xfrm>
              <a:off x="76200" y="66675"/>
              <a:ext cx="660400" cy="669925"/>
            </a:xfrm>
            <a:prstGeom prst="rect">
              <a:avLst/>
            </a:prstGeom>
          </p:spPr>
          <p:txBody>
            <a:bodyPr anchor="ctr" rtlCol="false" tIns="50800" lIns="50800" bIns="50800" rIns="50800"/>
            <a:lstStyle/>
            <a:p>
              <a:pPr algn="ctr">
                <a:lnSpc>
                  <a:spcPts val="3269"/>
                </a:lnSpc>
              </a:pPr>
            </a:p>
          </p:txBody>
        </p:sp>
      </p:grpSp>
      <p:grpSp>
        <p:nvGrpSpPr>
          <p:cNvPr name="Group 6" id="6"/>
          <p:cNvGrpSpPr/>
          <p:nvPr/>
        </p:nvGrpSpPr>
        <p:grpSpPr>
          <a:xfrm rot="0">
            <a:off x="10479057" y="1590998"/>
            <a:ext cx="7105005" cy="710500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t="0" r="-25046" b="0"/>
              </a:stretch>
            </a:blipFill>
            <a:ln w="238125" cap="sq">
              <a:solidFill>
                <a:srgbClr val="262262"/>
              </a:solidFill>
              <a:prstDash val="solid"/>
              <a:miter/>
            </a:ln>
          </p:spPr>
        </p:sp>
      </p:grpSp>
      <p:sp>
        <p:nvSpPr>
          <p:cNvPr name="TextBox 8" id="8"/>
          <p:cNvSpPr txBox="true"/>
          <p:nvPr/>
        </p:nvSpPr>
        <p:spPr>
          <a:xfrm rot="0">
            <a:off x="514180" y="1930246"/>
            <a:ext cx="9964877" cy="5075130"/>
          </a:xfrm>
          <a:prstGeom prst="rect">
            <a:avLst/>
          </a:prstGeom>
        </p:spPr>
        <p:txBody>
          <a:bodyPr anchor="t" rtlCol="false" tIns="0" lIns="0" bIns="0" rIns="0">
            <a:spAutoFit/>
          </a:bodyPr>
          <a:lstStyle/>
          <a:p>
            <a:pPr algn="l">
              <a:lnSpc>
                <a:spcPts val="9837"/>
              </a:lnSpc>
            </a:pPr>
            <a:r>
              <a:rPr lang="en-US" sz="9936" spc="-198" b="true">
                <a:solidFill>
                  <a:srgbClr val="F3F6FA"/>
                </a:solidFill>
                <a:latin typeface="Bebas Neue Bold"/>
                <a:ea typeface="Bebas Neue Bold"/>
                <a:cs typeface="Bebas Neue Bold"/>
                <a:sym typeface="Bebas Neue Bold"/>
              </a:rPr>
              <a:t>Conversion of dark exposure images to more brighter images and creation of GUI</a:t>
            </a:r>
          </a:p>
        </p:txBody>
      </p:sp>
      <p:sp>
        <p:nvSpPr>
          <p:cNvPr name="TextBox 9" id="9"/>
          <p:cNvSpPr txBox="true"/>
          <p:nvPr/>
        </p:nvSpPr>
        <p:spPr>
          <a:xfrm rot="0">
            <a:off x="514180" y="7072051"/>
            <a:ext cx="8605034" cy="414534"/>
          </a:xfrm>
          <a:prstGeom prst="rect">
            <a:avLst/>
          </a:prstGeom>
        </p:spPr>
        <p:txBody>
          <a:bodyPr anchor="t" rtlCol="false" tIns="0" lIns="0" bIns="0" rIns="0">
            <a:spAutoFit/>
          </a:bodyPr>
          <a:lstStyle/>
          <a:p>
            <a:pPr algn="l">
              <a:lnSpc>
                <a:spcPts val="3195"/>
              </a:lnSpc>
            </a:pPr>
            <a:r>
              <a:rPr lang="en-US" sz="3195" spc="159">
                <a:solidFill>
                  <a:srgbClr val="F3F6FA"/>
                </a:solidFill>
                <a:latin typeface="TT Fors"/>
                <a:ea typeface="TT Fors"/>
                <a:cs typeface="TT Fors"/>
                <a:sym typeface="TT Fors"/>
              </a:rPr>
              <a:t>COMPUTER VISION </a:t>
            </a:r>
          </a:p>
        </p:txBody>
      </p:sp>
      <p:sp>
        <p:nvSpPr>
          <p:cNvPr name="TextBox 10" id="10"/>
          <p:cNvSpPr txBox="true"/>
          <p:nvPr/>
        </p:nvSpPr>
        <p:spPr>
          <a:xfrm rot="0">
            <a:off x="1028700" y="8010461"/>
            <a:ext cx="4079365" cy="384810"/>
          </a:xfrm>
          <a:prstGeom prst="rect">
            <a:avLst/>
          </a:prstGeom>
        </p:spPr>
        <p:txBody>
          <a:bodyPr anchor="t" rtlCol="false" tIns="0" lIns="0" bIns="0" rIns="0">
            <a:spAutoFit/>
          </a:bodyPr>
          <a:lstStyle/>
          <a:p>
            <a:pPr algn="l">
              <a:lnSpc>
                <a:spcPts val="2969"/>
              </a:lnSpc>
            </a:pPr>
            <a:r>
              <a:rPr lang="en-US" b="true" sz="2999">
                <a:solidFill>
                  <a:srgbClr val="F3F6FA"/>
                </a:solidFill>
                <a:latin typeface="TT Fors Bold"/>
                <a:ea typeface="TT Fors Bold"/>
                <a:cs typeface="TT Fors Bold"/>
                <a:sym typeface="TT Fors Bold"/>
              </a:rPr>
              <a:t>Presented by </a:t>
            </a:r>
          </a:p>
        </p:txBody>
      </p:sp>
      <p:sp>
        <p:nvSpPr>
          <p:cNvPr name="TextBox 11" id="11"/>
          <p:cNvSpPr txBox="true"/>
          <p:nvPr/>
        </p:nvSpPr>
        <p:spPr>
          <a:xfrm rot="0">
            <a:off x="1028700" y="8519160"/>
            <a:ext cx="5819805" cy="1516380"/>
          </a:xfrm>
          <a:prstGeom prst="rect">
            <a:avLst/>
          </a:prstGeom>
        </p:spPr>
        <p:txBody>
          <a:bodyPr anchor="t" rtlCol="false" tIns="0" lIns="0" bIns="0" rIns="0">
            <a:spAutoFit/>
          </a:bodyPr>
          <a:lstStyle/>
          <a:p>
            <a:pPr algn="l">
              <a:lnSpc>
                <a:spcPts val="3959"/>
              </a:lnSpc>
            </a:pPr>
            <a:r>
              <a:rPr lang="en-US" sz="3999">
                <a:solidFill>
                  <a:srgbClr val="F3F6FA"/>
                </a:solidFill>
                <a:latin typeface="TT Fors"/>
                <a:ea typeface="TT Fors"/>
                <a:cs typeface="TT Fors"/>
                <a:sym typeface="TT Fors"/>
              </a:rPr>
              <a:t>Viraj Edlabadkar</a:t>
            </a:r>
          </a:p>
          <a:p>
            <a:pPr algn="l">
              <a:lnSpc>
                <a:spcPts val="3959"/>
              </a:lnSpc>
            </a:pPr>
            <a:r>
              <a:rPr lang="en-US" sz="3999">
                <a:solidFill>
                  <a:srgbClr val="F3F6FA"/>
                </a:solidFill>
                <a:latin typeface="TT Fors"/>
                <a:ea typeface="TT Fors"/>
                <a:cs typeface="TT Fors"/>
                <a:sym typeface="TT Fors"/>
              </a:rPr>
              <a:t>Pranav Kumar Gupta</a:t>
            </a:r>
          </a:p>
          <a:p>
            <a:pPr algn="l">
              <a:lnSpc>
                <a:spcPts val="3959"/>
              </a:lnSpc>
            </a:pPr>
            <a:r>
              <a:rPr lang="en-US" sz="3999">
                <a:solidFill>
                  <a:srgbClr val="F3F6FA"/>
                </a:solidFill>
                <a:latin typeface="TT Fors"/>
                <a:ea typeface="TT Fors"/>
                <a:cs typeface="TT Fors"/>
                <a:sym typeface="TT Fors"/>
              </a:rPr>
              <a:t>Mahi Rahman </a:t>
            </a:r>
          </a:p>
        </p:txBody>
      </p:sp>
      <p:sp>
        <p:nvSpPr>
          <p:cNvPr name="TextBox 12" id="12"/>
          <p:cNvSpPr txBox="true"/>
          <p:nvPr/>
        </p:nvSpPr>
        <p:spPr>
          <a:xfrm rot="0">
            <a:off x="514180" y="1092554"/>
            <a:ext cx="2909903" cy="418592"/>
          </a:xfrm>
          <a:prstGeom prst="rect">
            <a:avLst/>
          </a:prstGeom>
        </p:spPr>
        <p:txBody>
          <a:bodyPr anchor="t" rtlCol="false" tIns="0" lIns="0" bIns="0" rIns="0">
            <a:spAutoFit/>
          </a:bodyPr>
          <a:lstStyle/>
          <a:p>
            <a:pPr algn="l">
              <a:lnSpc>
                <a:spcPts val="3163"/>
              </a:lnSpc>
            </a:pPr>
            <a:r>
              <a:rPr lang="en-US" sz="3195">
                <a:solidFill>
                  <a:srgbClr val="F3F6FA"/>
                </a:solidFill>
                <a:latin typeface="TT Fors"/>
                <a:ea typeface="TT Fors"/>
                <a:cs typeface="TT Fors"/>
                <a:sym typeface="TT Fors"/>
              </a:rPr>
              <a:t>MINI PROJECT</a:t>
            </a:r>
          </a:p>
        </p:txBody>
      </p:sp>
      <p:sp>
        <p:nvSpPr>
          <p:cNvPr name="Freeform 13" id="13"/>
          <p:cNvSpPr/>
          <p:nvPr/>
        </p:nvSpPr>
        <p:spPr>
          <a:xfrm flipH="false" flipV="false" rot="0">
            <a:off x="4502700" y="-4791631"/>
            <a:ext cx="4598385" cy="6853961"/>
          </a:xfrm>
          <a:custGeom>
            <a:avLst/>
            <a:gdLst/>
            <a:ahLst/>
            <a:cxnLst/>
            <a:rect r="r" b="b" t="t" l="l"/>
            <a:pathLst>
              <a:path h="6853961" w="4598385">
                <a:moveTo>
                  <a:pt x="0" y="0"/>
                </a:moveTo>
                <a:lnTo>
                  <a:pt x="4598385" y="0"/>
                </a:lnTo>
                <a:lnTo>
                  <a:pt x="4598385" y="6853962"/>
                </a:lnTo>
                <a:lnTo>
                  <a:pt x="0" y="68539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6343591" y="8957310"/>
            <a:ext cx="3321592" cy="4950883"/>
          </a:xfrm>
          <a:custGeom>
            <a:avLst/>
            <a:gdLst/>
            <a:ahLst/>
            <a:cxnLst/>
            <a:rect r="r" b="b" t="t" l="l"/>
            <a:pathLst>
              <a:path h="4950883" w="3321592">
                <a:moveTo>
                  <a:pt x="0" y="0"/>
                </a:moveTo>
                <a:lnTo>
                  <a:pt x="3321592" y="0"/>
                </a:lnTo>
                <a:lnTo>
                  <a:pt x="3321592" y="4950883"/>
                </a:lnTo>
                <a:lnTo>
                  <a:pt x="0" y="49508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false" flipV="false" rot="0">
            <a:off x="-5262755" y="-860608"/>
            <a:ext cx="8732754" cy="13016300"/>
          </a:xfrm>
          <a:custGeom>
            <a:avLst/>
            <a:gdLst/>
            <a:ahLst/>
            <a:cxnLst/>
            <a:rect r="r" b="b" t="t" l="l"/>
            <a:pathLst>
              <a:path h="13016300" w="8732754">
                <a:moveTo>
                  <a:pt x="0" y="0"/>
                </a:moveTo>
                <a:lnTo>
                  <a:pt x="8732754" y="0"/>
                </a:lnTo>
                <a:lnTo>
                  <a:pt x="8732754" y="13016300"/>
                </a:lnTo>
                <a:lnTo>
                  <a:pt x="0" y="13016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15596510" y="-3651957"/>
            <a:ext cx="5719997" cy="8525741"/>
          </a:xfrm>
          <a:custGeom>
            <a:avLst/>
            <a:gdLst/>
            <a:ahLst/>
            <a:cxnLst/>
            <a:rect r="r" b="b" t="t" l="l"/>
            <a:pathLst>
              <a:path h="8525741" w="5719997">
                <a:moveTo>
                  <a:pt x="0" y="0"/>
                </a:moveTo>
                <a:lnTo>
                  <a:pt x="5719997" y="0"/>
                </a:lnTo>
                <a:lnTo>
                  <a:pt x="5719997" y="8525741"/>
                </a:lnTo>
                <a:lnTo>
                  <a:pt x="0" y="85257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06068" y="1657540"/>
            <a:ext cx="9386332" cy="6556812"/>
          </a:xfrm>
          <a:custGeom>
            <a:avLst/>
            <a:gdLst/>
            <a:ahLst/>
            <a:cxnLst/>
            <a:rect r="r" b="b" t="t" l="l"/>
            <a:pathLst>
              <a:path h="6556812" w="9386332">
                <a:moveTo>
                  <a:pt x="0" y="0"/>
                </a:moveTo>
                <a:lnTo>
                  <a:pt x="9386332" y="0"/>
                </a:lnTo>
                <a:lnTo>
                  <a:pt x="9386332" y="6556812"/>
                </a:lnTo>
                <a:lnTo>
                  <a:pt x="0" y="6556812"/>
                </a:lnTo>
                <a:lnTo>
                  <a:pt x="0" y="0"/>
                </a:lnTo>
                <a:close/>
              </a:path>
            </a:pathLst>
          </a:custGeom>
          <a:blipFill>
            <a:blip r:embed="rId4"/>
            <a:stretch>
              <a:fillRect l="0" t="0" r="-7110" b="0"/>
            </a:stretch>
          </a:blipFill>
        </p:spPr>
      </p:sp>
      <p:sp>
        <p:nvSpPr>
          <p:cNvPr name="AutoShape 5" id="5"/>
          <p:cNvSpPr/>
          <p:nvPr/>
        </p:nvSpPr>
        <p:spPr>
          <a:xfrm flipV="true">
            <a:off x="13901011" y="4935946"/>
            <a:ext cx="3358289" cy="19050"/>
          </a:xfrm>
          <a:prstGeom prst="line">
            <a:avLst/>
          </a:prstGeom>
          <a:ln cap="flat" w="219075">
            <a:solidFill>
              <a:srgbClr val="FFFFFF"/>
            </a:solidFill>
            <a:prstDash val="solid"/>
            <a:headEnd type="none" len="sm" w="sm"/>
            <a:tailEnd type="arrow" len="sm" w="med"/>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false" flipV="false" rot="0">
            <a:off x="10286355" y="312554"/>
            <a:ext cx="5874537" cy="4557264"/>
          </a:xfrm>
          <a:custGeom>
            <a:avLst/>
            <a:gdLst/>
            <a:ahLst/>
            <a:cxnLst/>
            <a:rect r="r" b="b" t="t" l="l"/>
            <a:pathLst>
              <a:path h="4557264" w="5874537">
                <a:moveTo>
                  <a:pt x="0" y="0"/>
                </a:moveTo>
                <a:lnTo>
                  <a:pt x="5874537" y="0"/>
                </a:lnTo>
                <a:lnTo>
                  <a:pt x="5874537" y="4557263"/>
                </a:lnTo>
                <a:lnTo>
                  <a:pt x="0" y="4557263"/>
                </a:lnTo>
                <a:lnTo>
                  <a:pt x="0" y="0"/>
                </a:lnTo>
                <a:close/>
              </a:path>
            </a:pathLst>
          </a:custGeom>
          <a:blipFill>
            <a:blip r:embed="rId2"/>
            <a:stretch>
              <a:fillRect l="0" t="-3423" r="0" b="0"/>
            </a:stretch>
          </a:blipFill>
        </p:spPr>
      </p:sp>
      <p:sp>
        <p:nvSpPr>
          <p:cNvPr name="Freeform 3" id="3"/>
          <p:cNvSpPr/>
          <p:nvPr/>
        </p:nvSpPr>
        <p:spPr>
          <a:xfrm flipH="false" flipV="false" rot="0">
            <a:off x="10206807" y="5063917"/>
            <a:ext cx="6033633" cy="4760409"/>
          </a:xfrm>
          <a:custGeom>
            <a:avLst/>
            <a:gdLst/>
            <a:ahLst/>
            <a:cxnLst/>
            <a:rect r="r" b="b" t="t" l="l"/>
            <a:pathLst>
              <a:path h="4760409" w="6033633">
                <a:moveTo>
                  <a:pt x="0" y="0"/>
                </a:moveTo>
                <a:lnTo>
                  <a:pt x="6033633" y="0"/>
                </a:lnTo>
                <a:lnTo>
                  <a:pt x="6033633" y="4760409"/>
                </a:lnTo>
                <a:lnTo>
                  <a:pt x="0" y="4760409"/>
                </a:lnTo>
                <a:lnTo>
                  <a:pt x="0" y="0"/>
                </a:lnTo>
                <a:close/>
              </a:path>
            </a:pathLst>
          </a:custGeom>
          <a:blipFill>
            <a:blip r:embed="rId3"/>
            <a:stretch>
              <a:fillRect l="0" t="0" r="-3797" b="0"/>
            </a:stretch>
          </a:blipFill>
        </p:spPr>
      </p:sp>
      <p:sp>
        <p:nvSpPr>
          <p:cNvPr name="Freeform 4" id="4"/>
          <p:cNvSpPr/>
          <p:nvPr/>
        </p:nvSpPr>
        <p:spPr>
          <a:xfrm flipH="false" flipV="false" rot="0">
            <a:off x="1028700" y="5063917"/>
            <a:ext cx="6238639" cy="4919574"/>
          </a:xfrm>
          <a:custGeom>
            <a:avLst/>
            <a:gdLst/>
            <a:ahLst/>
            <a:cxnLst/>
            <a:rect r="r" b="b" t="t" l="l"/>
            <a:pathLst>
              <a:path h="4919574" w="6238639">
                <a:moveTo>
                  <a:pt x="0" y="0"/>
                </a:moveTo>
                <a:lnTo>
                  <a:pt x="6238639" y="0"/>
                </a:lnTo>
                <a:lnTo>
                  <a:pt x="6238639" y="4919575"/>
                </a:lnTo>
                <a:lnTo>
                  <a:pt x="0" y="4919575"/>
                </a:lnTo>
                <a:lnTo>
                  <a:pt x="0" y="0"/>
                </a:lnTo>
                <a:close/>
              </a:path>
            </a:pathLst>
          </a:custGeom>
          <a:blipFill>
            <a:blip r:embed="rId4"/>
            <a:stretch>
              <a:fillRect l="0" t="0" r="-5447" b="0"/>
            </a:stretch>
          </a:blipFill>
        </p:spPr>
      </p:sp>
      <p:sp>
        <p:nvSpPr>
          <p:cNvPr name="Freeform 5" id="5"/>
          <p:cNvSpPr/>
          <p:nvPr/>
        </p:nvSpPr>
        <p:spPr>
          <a:xfrm flipH="false" flipV="false" rot="0">
            <a:off x="1028700" y="312554"/>
            <a:ext cx="6238639" cy="4350578"/>
          </a:xfrm>
          <a:custGeom>
            <a:avLst/>
            <a:gdLst/>
            <a:ahLst/>
            <a:cxnLst/>
            <a:rect r="r" b="b" t="t" l="l"/>
            <a:pathLst>
              <a:path h="4350578" w="6238639">
                <a:moveTo>
                  <a:pt x="0" y="0"/>
                </a:moveTo>
                <a:lnTo>
                  <a:pt x="6238639" y="0"/>
                </a:lnTo>
                <a:lnTo>
                  <a:pt x="6238639" y="4350578"/>
                </a:lnTo>
                <a:lnTo>
                  <a:pt x="0" y="4350578"/>
                </a:lnTo>
                <a:lnTo>
                  <a:pt x="0" y="0"/>
                </a:lnTo>
                <a:close/>
              </a:path>
            </a:pathLst>
          </a:custGeom>
          <a:blipFill>
            <a:blip r:embed="rId5"/>
            <a:stretch>
              <a:fillRect l="0" t="-33" r="-5436" b="-33"/>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false" flipV="false" rot="0">
            <a:off x="-5262755" y="-860608"/>
            <a:ext cx="8732754" cy="13016300"/>
          </a:xfrm>
          <a:custGeom>
            <a:avLst/>
            <a:gdLst/>
            <a:ahLst/>
            <a:cxnLst/>
            <a:rect r="r" b="b" t="t" l="l"/>
            <a:pathLst>
              <a:path h="13016300" w="8732754">
                <a:moveTo>
                  <a:pt x="0" y="0"/>
                </a:moveTo>
                <a:lnTo>
                  <a:pt x="8732754" y="0"/>
                </a:lnTo>
                <a:lnTo>
                  <a:pt x="8732754" y="13016300"/>
                </a:lnTo>
                <a:lnTo>
                  <a:pt x="0" y="13016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15596510" y="-3651957"/>
            <a:ext cx="5719997" cy="8525741"/>
          </a:xfrm>
          <a:custGeom>
            <a:avLst/>
            <a:gdLst/>
            <a:ahLst/>
            <a:cxnLst/>
            <a:rect r="r" b="b" t="t" l="l"/>
            <a:pathLst>
              <a:path h="8525741" w="5719997">
                <a:moveTo>
                  <a:pt x="0" y="0"/>
                </a:moveTo>
                <a:lnTo>
                  <a:pt x="5719997" y="0"/>
                </a:lnTo>
                <a:lnTo>
                  <a:pt x="5719997" y="8525741"/>
                </a:lnTo>
                <a:lnTo>
                  <a:pt x="0" y="85257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flipV="true">
            <a:off x="13901011" y="4935946"/>
            <a:ext cx="3358289" cy="19050"/>
          </a:xfrm>
          <a:prstGeom prst="line">
            <a:avLst/>
          </a:prstGeom>
          <a:ln cap="flat" w="219075">
            <a:solidFill>
              <a:srgbClr val="FFFFFF"/>
            </a:solidFill>
            <a:prstDash val="solid"/>
            <a:headEnd type="none" len="sm" w="sm"/>
            <a:tailEnd type="arrow" len="sm" w="med"/>
          </a:ln>
        </p:spPr>
      </p:sp>
      <p:sp>
        <p:nvSpPr>
          <p:cNvPr name="Freeform 5" id="5"/>
          <p:cNvSpPr/>
          <p:nvPr/>
        </p:nvSpPr>
        <p:spPr>
          <a:xfrm flipH="false" flipV="false" rot="0">
            <a:off x="6475249" y="889047"/>
            <a:ext cx="5629219" cy="8508906"/>
          </a:xfrm>
          <a:custGeom>
            <a:avLst/>
            <a:gdLst/>
            <a:ahLst/>
            <a:cxnLst/>
            <a:rect r="r" b="b" t="t" l="l"/>
            <a:pathLst>
              <a:path h="8508906" w="5629219">
                <a:moveTo>
                  <a:pt x="0" y="0"/>
                </a:moveTo>
                <a:lnTo>
                  <a:pt x="5629219" y="0"/>
                </a:lnTo>
                <a:lnTo>
                  <a:pt x="5629219" y="8508906"/>
                </a:lnTo>
                <a:lnTo>
                  <a:pt x="0" y="8508906"/>
                </a:lnTo>
                <a:lnTo>
                  <a:pt x="0" y="0"/>
                </a:lnTo>
                <a:close/>
              </a:path>
            </a:pathLst>
          </a:custGeom>
          <a:blipFill>
            <a:blip r:embed="rId4"/>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false" flipV="false" rot="0">
            <a:off x="306077" y="1734407"/>
            <a:ext cx="4117189" cy="6539767"/>
          </a:xfrm>
          <a:custGeom>
            <a:avLst/>
            <a:gdLst/>
            <a:ahLst/>
            <a:cxnLst/>
            <a:rect r="r" b="b" t="t" l="l"/>
            <a:pathLst>
              <a:path h="6539767" w="4117189">
                <a:moveTo>
                  <a:pt x="0" y="0"/>
                </a:moveTo>
                <a:lnTo>
                  <a:pt x="4117189" y="0"/>
                </a:lnTo>
                <a:lnTo>
                  <a:pt x="4117189" y="6539767"/>
                </a:lnTo>
                <a:lnTo>
                  <a:pt x="0" y="6539767"/>
                </a:lnTo>
                <a:lnTo>
                  <a:pt x="0" y="0"/>
                </a:lnTo>
                <a:close/>
              </a:path>
            </a:pathLst>
          </a:custGeom>
          <a:blipFill>
            <a:blip r:embed="rId2"/>
            <a:stretch>
              <a:fillRect l="0" t="0" r="0" b="0"/>
            </a:stretch>
          </a:blipFill>
        </p:spPr>
      </p:sp>
      <p:sp>
        <p:nvSpPr>
          <p:cNvPr name="Freeform 3" id="3"/>
          <p:cNvSpPr/>
          <p:nvPr/>
        </p:nvSpPr>
        <p:spPr>
          <a:xfrm flipH="false" flipV="false" rot="0">
            <a:off x="4969542" y="1734407"/>
            <a:ext cx="4174458" cy="6383038"/>
          </a:xfrm>
          <a:custGeom>
            <a:avLst/>
            <a:gdLst/>
            <a:ahLst/>
            <a:cxnLst/>
            <a:rect r="r" b="b" t="t" l="l"/>
            <a:pathLst>
              <a:path h="6383038" w="4174458">
                <a:moveTo>
                  <a:pt x="0" y="0"/>
                </a:moveTo>
                <a:lnTo>
                  <a:pt x="4174458" y="0"/>
                </a:lnTo>
                <a:lnTo>
                  <a:pt x="4174458" y="6383038"/>
                </a:lnTo>
                <a:lnTo>
                  <a:pt x="0" y="6383038"/>
                </a:lnTo>
                <a:lnTo>
                  <a:pt x="0" y="0"/>
                </a:lnTo>
                <a:close/>
              </a:path>
            </a:pathLst>
          </a:custGeom>
          <a:blipFill>
            <a:blip r:embed="rId3"/>
            <a:stretch>
              <a:fillRect l="0" t="0" r="0" b="0"/>
            </a:stretch>
          </a:blipFill>
        </p:spPr>
      </p:sp>
      <p:sp>
        <p:nvSpPr>
          <p:cNvPr name="Freeform 4" id="4"/>
          <p:cNvSpPr/>
          <p:nvPr/>
        </p:nvSpPr>
        <p:spPr>
          <a:xfrm flipH="false" flipV="false" rot="0">
            <a:off x="9745414" y="1734407"/>
            <a:ext cx="3950861" cy="6383038"/>
          </a:xfrm>
          <a:custGeom>
            <a:avLst/>
            <a:gdLst/>
            <a:ahLst/>
            <a:cxnLst/>
            <a:rect r="r" b="b" t="t" l="l"/>
            <a:pathLst>
              <a:path h="6383038" w="3950861">
                <a:moveTo>
                  <a:pt x="0" y="0"/>
                </a:moveTo>
                <a:lnTo>
                  <a:pt x="3950861" y="0"/>
                </a:lnTo>
                <a:lnTo>
                  <a:pt x="3950861" y="6383038"/>
                </a:lnTo>
                <a:lnTo>
                  <a:pt x="0" y="6383038"/>
                </a:lnTo>
                <a:lnTo>
                  <a:pt x="0" y="0"/>
                </a:lnTo>
                <a:close/>
              </a:path>
            </a:pathLst>
          </a:custGeom>
          <a:blipFill>
            <a:blip r:embed="rId4"/>
            <a:stretch>
              <a:fillRect l="0" t="0" r="0" b="0"/>
            </a:stretch>
          </a:blipFill>
        </p:spPr>
      </p:sp>
      <p:sp>
        <p:nvSpPr>
          <p:cNvPr name="Freeform 5" id="5"/>
          <p:cNvSpPr/>
          <p:nvPr/>
        </p:nvSpPr>
        <p:spPr>
          <a:xfrm flipH="false" flipV="false" rot="0">
            <a:off x="14071603" y="1734407"/>
            <a:ext cx="4019808" cy="6383038"/>
          </a:xfrm>
          <a:custGeom>
            <a:avLst/>
            <a:gdLst/>
            <a:ahLst/>
            <a:cxnLst/>
            <a:rect r="r" b="b" t="t" l="l"/>
            <a:pathLst>
              <a:path h="6383038" w="4019808">
                <a:moveTo>
                  <a:pt x="0" y="0"/>
                </a:moveTo>
                <a:lnTo>
                  <a:pt x="4019807" y="0"/>
                </a:lnTo>
                <a:lnTo>
                  <a:pt x="4019807" y="6383038"/>
                </a:lnTo>
                <a:lnTo>
                  <a:pt x="0" y="6383038"/>
                </a:lnTo>
                <a:lnTo>
                  <a:pt x="0" y="0"/>
                </a:lnTo>
                <a:close/>
              </a:path>
            </a:pathLst>
          </a:custGeom>
          <a:blipFill>
            <a:blip r:embed="rId5"/>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false" flipV="false" rot="0">
            <a:off x="-5262755" y="-860608"/>
            <a:ext cx="8732754" cy="13016300"/>
          </a:xfrm>
          <a:custGeom>
            <a:avLst/>
            <a:gdLst/>
            <a:ahLst/>
            <a:cxnLst/>
            <a:rect r="r" b="b" t="t" l="l"/>
            <a:pathLst>
              <a:path h="13016300" w="8732754">
                <a:moveTo>
                  <a:pt x="0" y="0"/>
                </a:moveTo>
                <a:lnTo>
                  <a:pt x="8732754" y="0"/>
                </a:lnTo>
                <a:lnTo>
                  <a:pt x="8732754" y="13016300"/>
                </a:lnTo>
                <a:lnTo>
                  <a:pt x="0" y="13016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15596510" y="-3651957"/>
            <a:ext cx="5719997" cy="8525741"/>
          </a:xfrm>
          <a:custGeom>
            <a:avLst/>
            <a:gdLst/>
            <a:ahLst/>
            <a:cxnLst/>
            <a:rect r="r" b="b" t="t" l="l"/>
            <a:pathLst>
              <a:path h="8525741" w="5719997">
                <a:moveTo>
                  <a:pt x="0" y="0"/>
                </a:moveTo>
                <a:lnTo>
                  <a:pt x="5719997" y="0"/>
                </a:lnTo>
                <a:lnTo>
                  <a:pt x="5719997" y="8525741"/>
                </a:lnTo>
                <a:lnTo>
                  <a:pt x="0" y="85257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flipV="true">
            <a:off x="13901011" y="4935946"/>
            <a:ext cx="3358289" cy="19050"/>
          </a:xfrm>
          <a:prstGeom prst="line">
            <a:avLst/>
          </a:prstGeom>
          <a:ln cap="flat" w="219075">
            <a:solidFill>
              <a:srgbClr val="FFFFFF"/>
            </a:solidFill>
            <a:prstDash val="solid"/>
            <a:headEnd type="none" len="sm" w="sm"/>
            <a:tailEnd type="arrow" len="sm" w="med"/>
          </a:ln>
        </p:spPr>
      </p:sp>
      <p:sp>
        <p:nvSpPr>
          <p:cNvPr name="Freeform 5" id="5"/>
          <p:cNvSpPr/>
          <p:nvPr/>
        </p:nvSpPr>
        <p:spPr>
          <a:xfrm flipH="false" flipV="false" rot="0">
            <a:off x="4164777" y="1740729"/>
            <a:ext cx="8560323" cy="7170821"/>
          </a:xfrm>
          <a:custGeom>
            <a:avLst/>
            <a:gdLst/>
            <a:ahLst/>
            <a:cxnLst/>
            <a:rect r="r" b="b" t="t" l="l"/>
            <a:pathLst>
              <a:path h="7170821" w="8560323">
                <a:moveTo>
                  <a:pt x="0" y="0"/>
                </a:moveTo>
                <a:lnTo>
                  <a:pt x="8560324" y="0"/>
                </a:lnTo>
                <a:lnTo>
                  <a:pt x="8560324" y="7170822"/>
                </a:lnTo>
                <a:lnTo>
                  <a:pt x="0" y="7170822"/>
                </a:lnTo>
                <a:lnTo>
                  <a:pt x="0" y="0"/>
                </a:lnTo>
                <a:close/>
              </a:path>
            </a:pathLst>
          </a:custGeom>
          <a:blipFill>
            <a:blip r:embed="rId4"/>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false" flipV="false" rot="0">
            <a:off x="2028045" y="150567"/>
            <a:ext cx="5822769" cy="4483762"/>
          </a:xfrm>
          <a:custGeom>
            <a:avLst/>
            <a:gdLst/>
            <a:ahLst/>
            <a:cxnLst/>
            <a:rect r="r" b="b" t="t" l="l"/>
            <a:pathLst>
              <a:path h="4483762" w="5822769">
                <a:moveTo>
                  <a:pt x="0" y="0"/>
                </a:moveTo>
                <a:lnTo>
                  <a:pt x="5822769" y="0"/>
                </a:lnTo>
                <a:lnTo>
                  <a:pt x="5822769" y="4483763"/>
                </a:lnTo>
                <a:lnTo>
                  <a:pt x="0" y="4483763"/>
                </a:lnTo>
                <a:lnTo>
                  <a:pt x="0" y="0"/>
                </a:lnTo>
                <a:close/>
              </a:path>
            </a:pathLst>
          </a:custGeom>
          <a:blipFill>
            <a:blip r:embed="rId2"/>
            <a:stretch>
              <a:fillRect l="0" t="-6274" r="0" b="-6274"/>
            </a:stretch>
          </a:blipFill>
        </p:spPr>
      </p:sp>
      <p:sp>
        <p:nvSpPr>
          <p:cNvPr name="Freeform 3" id="3"/>
          <p:cNvSpPr/>
          <p:nvPr/>
        </p:nvSpPr>
        <p:spPr>
          <a:xfrm flipH="false" flipV="false" rot="0">
            <a:off x="2028045" y="5001573"/>
            <a:ext cx="5668220" cy="5285427"/>
          </a:xfrm>
          <a:custGeom>
            <a:avLst/>
            <a:gdLst/>
            <a:ahLst/>
            <a:cxnLst/>
            <a:rect r="r" b="b" t="t" l="l"/>
            <a:pathLst>
              <a:path h="5285427" w="5668220">
                <a:moveTo>
                  <a:pt x="0" y="0"/>
                </a:moveTo>
                <a:lnTo>
                  <a:pt x="5668220" y="0"/>
                </a:lnTo>
                <a:lnTo>
                  <a:pt x="5668220" y="5285427"/>
                </a:lnTo>
                <a:lnTo>
                  <a:pt x="0" y="5285427"/>
                </a:lnTo>
                <a:lnTo>
                  <a:pt x="0" y="0"/>
                </a:lnTo>
                <a:close/>
              </a:path>
            </a:pathLst>
          </a:custGeom>
          <a:blipFill>
            <a:blip r:embed="rId3"/>
            <a:stretch>
              <a:fillRect l="0" t="0" r="-846" b="0"/>
            </a:stretch>
          </a:blipFill>
        </p:spPr>
      </p:sp>
      <p:sp>
        <p:nvSpPr>
          <p:cNvPr name="Freeform 4" id="4"/>
          <p:cNvSpPr/>
          <p:nvPr/>
        </p:nvSpPr>
        <p:spPr>
          <a:xfrm flipH="false" flipV="false" rot="0">
            <a:off x="9697444" y="150567"/>
            <a:ext cx="5654701" cy="4612534"/>
          </a:xfrm>
          <a:custGeom>
            <a:avLst/>
            <a:gdLst/>
            <a:ahLst/>
            <a:cxnLst/>
            <a:rect r="r" b="b" t="t" l="l"/>
            <a:pathLst>
              <a:path h="4612534" w="5654701">
                <a:moveTo>
                  <a:pt x="0" y="0"/>
                </a:moveTo>
                <a:lnTo>
                  <a:pt x="5654701" y="0"/>
                </a:lnTo>
                <a:lnTo>
                  <a:pt x="5654701" y="4612534"/>
                </a:lnTo>
                <a:lnTo>
                  <a:pt x="0" y="4612534"/>
                </a:lnTo>
                <a:lnTo>
                  <a:pt x="0" y="0"/>
                </a:lnTo>
                <a:close/>
              </a:path>
            </a:pathLst>
          </a:custGeom>
          <a:blipFill>
            <a:blip r:embed="rId4"/>
            <a:stretch>
              <a:fillRect l="0" t="-5948" r="0" b="-9579"/>
            </a:stretch>
          </a:blipFill>
        </p:spPr>
      </p:sp>
      <p:sp>
        <p:nvSpPr>
          <p:cNvPr name="Freeform 5" id="5"/>
          <p:cNvSpPr/>
          <p:nvPr/>
        </p:nvSpPr>
        <p:spPr>
          <a:xfrm flipH="false" flipV="false" rot="0">
            <a:off x="9697444" y="5001500"/>
            <a:ext cx="5719280" cy="5285500"/>
          </a:xfrm>
          <a:custGeom>
            <a:avLst/>
            <a:gdLst/>
            <a:ahLst/>
            <a:cxnLst/>
            <a:rect r="r" b="b" t="t" l="l"/>
            <a:pathLst>
              <a:path h="5285500" w="5719280">
                <a:moveTo>
                  <a:pt x="0" y="0"/>
                </a:moveTo>
                <a:lnTo>
                  <a:pt x="5719280" y="0"/>
                </a:lnTo>
                <a:lnTo>
                  <a:pt x="5719280" y="5285500"/>
                </a:lnTo>
                <a:lnTo>
                  <a:pt x="0" y="5285500"/>
                </a:lnTo>
                <a:lnTo>
                  <a:pt x="0" y="0"/>
                </a:lnTo>
                <a:close/>
              </a:path>
            </a:pathLst>
          </a:custGeom>
          <a:blipFill>
            <a:blip r:embed="rId5"/>
            <a:stretch>
              <a:fillRect l="0" t="-3502"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TextBox 2" id="2"/>
          <p:cNvSpPr txBox="true"/>
          <p:nvPr/>
        </p:nvSpPr>
        <p:spPr>
          <a:xfrm rot="0">
            <a:off x="845412" y="489909"/>
            <a:ext cx="5574658" cy="2336849"/>
          </a:xfrm>
          <a:prstGeom prst="rect">
            <a:avLst/>
          </a:prstGeom>
        </p:spPr>
        <p:txBody>
          <a:bodyPr anchor="t" rtlCol="false" tIns="0" lIns="0" bIns="0" rIns="0">
            <a:spAutoFit/>
          </a:bodyPr>
          <a:lstStyle/>
          <a:p>
            <a:pPr algn="l">
              <a:lnSpc>
                <a:spcPts val="8974"/>
              </a:lnSpc>
            </a:pPr>
            <a:r>
              <a:rPr lang="en-US" sz="9065" spc="-181" b="true">
                <a:solidFill>
                  <a:srgbClr val="F3F6FA"/>
                </a:solidFill>
                <a:latin typeface="Bebas Neue Bold"/>
                <a:ea typeface="Bebas Neue Bold"/>
                <a:cs typeface="Bebas Neue Bold"/>
                <a:sym typeface="Bebas Neue Bold"/>
              </a:rPr>
              <a:t>future improvements </a:t>
            </a:r>
          </a:p>
        </p:txBody>
      </p:sp>
      <p:grpSp>
        <p:nvGrpSpPr>
          <p:cNvPr name="Group 3" id="3"/>
          <p:cNvGrpSpPr/>
          <p:nvPr/>
        </p:nvGrpSpPr>
        <p:grpSpPr>
          <a:xfrm rot="0">
            <a:off x="3961384" y="5006600"/>
            <a:ext cx="3375787" cy="5280400"/>
            <a:chOff x="0" y="0"/>
            <a:chExt cx="889096" cy="1390723"/>
          </a:xfrm>
        </p:grpSpPr>
        <p:sp>
          <p:nvSpPr>
            <p:cNvPr name="Freeform 4" id="4"/>
            <p:cNvSpPr/>
            <p:nvPr/>
          </p:nvSpPr>
          <p:spPr>
            <a:xfrm flipH="false" flipV="false" rot="0">
              <a:off x="0" y="0"/>
              <a:ext cx="889096" cy="1390723"/>
            </a:xfrm>
            <a:custGeom>
              <a:avLst/>
              <a:gdLst/>
              <a:ahLst/>
              <a:cxnLst/>
              <a:rect r="r" b="b" t="t" l="l"/>
              <a:pathLst>
                <a:path h="1390723" w="889096">
                  <a:moveTo>
                    <a:pt x="0" y="0"/>
                  </a:moveTo>
                  <a:lnTo>
                    <a:pt x="889096" y="0"/>
                  </a:lnTo>
                  <a:lnTo>
                    <a:pt x="889096" y="1390723"/>
                  </a:lnTo>
                  <a:lnTo>
                    <a:pt x="0" y="1390723"/>
                  </a:lnTo>
                  <a:close/>
                </a:path>
              </a:pathLst>
            </a:custGeom>
            <a:solidFill>
              <a:srgbClr val="AFC1D0"/>
            </a:solidFill>
          </p:spPr>
        </p:sp>
        <p:sp>
          <p:nvSpPr>
            <p:cNvPr name="TextBox 5" id="5"/>
            <p:cNvSpPr txBox="true"/>
            <p:nvPr/>
          </p:nvSpPr>
          <p:spPr>
            <a:xfrm>
              <a:off x="0" y="0"/>
              <a:ext cx="889096" cy="1390723"/>
            </a:xfrm>
            <a:prstGeom prst="rect">
              <a:avLst/>
            </a:prstGeom>
          </p:spPr>
          <p:txBody>
            <a:bodyPr anchor="ctr" rtlCol="false" tIns="50800" lIns="50800" bIns="50800" rIns="50800"/>
            <a:lstStyle/>
            <a:p>
              <a:pPr algn="ctr">
                <a:lnSpc>
                  <a:spcPts val="2889"/>
                </a:lnSpc>
              </a:pPr>
            </a:p>
          </p:txBody>
        </p:sp>
      </p:grpSp>
      <p:grpSp>
        <p:nvGrpSpPr>
          <p:cNvPr name="Group 6" id="6"/>
          <p:cNvGrpSpPr/>
          <p:nvPr/>
        </p:nvGrpSpPr>
        <p:grpSpPr>
          <a:xfrm rot="0">
            <a:off x="3961384" y="3261361"/>
            <a:ext cx="3375787" cy="337578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C1D0"/>
            </a:solidFill>
          </p:spPr>
        </p:sp>
        <p:sp>
          <p:nvSpPr>
            <p:cNvPr name="TextBox 8" id="8"/>
            <p:cNvSpPr txBox="true"/>
            <p:nvPr/>
          </p:nvSpPr>
          <p:spPr>
            <a:xfrm>
              <a:off x="76200" y="66675"/>
              <a:ext cx="660400" cy="669925"/>
            </a:xfrm>
            <a:prstGeom prst="rect">
              <a:avLst/>
            </a:prstGeom>
          </p:spPr>
          <p:txBody>
            <a:bodyPr anchor="ctr" rtlCol="false" tIns="50800" lIns="50800" bIns="50800" rIns="50800"/>
            <a:lstStyle/>
            <a:p>
              <a:pPr algn="ctr">
                <a:lnSpc>
                  <a:spcPts val="3269"/>
                </a:lnSpc>
              </a:pPr>
            </a:p>
          </p:txBody>
        </p:sp>
      </p:grpSp>
      <p:grpSp>
        <p:nvGrpSpPr>
          <p:cNvPr name="Group 9" id="9"/>
          <p:cNvGrpSpPr/>
          <p:nvPr/>
        </p:nvGrpSpPr>
        <p:grpSpPr>
          <a:xfrm rot="0">
            <a:off x="4349875" y="3442416"/>
            <a:ext cx="2579075" cy="257907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0052" t="0" r="-20052" b="0"/>
              </a:stretch>
            </a:blipFill>
            <a:ln w="238125" cap="sq">
              <a:solidFill>
                <a:srgbClr val="262262"/>
              </a:solidFill>
              <a:prstDash val="solid"/>
              <a:miter/>
            </a:ln>
          </p:spPr>
        </p:sp>
      </p:grpSp>
      <p:grpSp>
        <p:nvGrpSpPr>
          <p:cNvPr name="Group 11" id="11"/>
          <p:cNvGrpSpPr/>
          <p:nvPr/>
        </p:nvGrpSpPr>
        <p:grpSpPr>
          <a:xfrm rot="0">
            <a:off x="8847309" y="0"/>
            <a:ext cx="3375787" cy="5836537"/>
            <a:chOff x="0" y="0"/>
            <a:chExt cx="889096" cy="1537195"/>
          </a:xfrm>
        </p:grpSpPr>
        <p:sp>
          <p:nvSpPr>
            <p:cNvPr name="Freeform 12" id="12"/>
            <p:cNvSpPr/>
            <p:nvPr/>
          </p:nvSpPr>
          <p:spPr>
            <a:xfrm flipH="false" flipV="false" rot="0">
              <a:off x="0" y="0"/>
              <a:ext cx="889096" cy="1537195"/>
            </a:xfrm>
            <a:custGeom>
              <a:avLst/>
              <a:gdLst/>
              <a:ahLst/>
              <a:cxnLst/>
              <a:rect r="r" b="b" t="t" l="l"/>
              <a:pathLst>
                <a:path h="1537195" w="889096">
                  <a:moveTo>
                    <a:pt x="0" y="0"/>
                  </a:moveTo>
                  <a:lnTo>
                    <a:pt x="889096" y="0"/>
                  </a:lnTo>
                  <a:lnTo>
                    <a:pt x="889096" y="1537195"/>
                  </a:lnTo>
                  <a:lnTo>
                    <a:pt x="0" y="1537195"/>
                  </a:lnTo>
                  <a:close/>
                </a:path>
              </a:pathLst>
            </a:custGeom>
            <a:solidFill>
              <a:srgbClr val="AFC1D0"/>
            </a:solidFill>
          </p:spPr>
        </p:sp>
        <p:sp>
          <p:nvSpPr>
            <p:cNvPr name="TextBox 13" id="13"/>
            <p:cNvSpPr txBox="true"/>
            <p:nvPr/>
          </p:nvSpPr>
          <p:spPr>
            <a:xfrm>
              <a:off x="0" y="0"/>
              <a:ext cx="889096" cy="1537195"/>
            </a:xfrm>
            <a:prstGeom prst="rect">
              <a:avLst/>
            </a:prstGeom>
          </p:spPr>
          <p:txBody>
            <a:bodyPr anchor="ctr" rtlCol="false" tIns="50800" lIns="50800" bIns="50800" rIns="50800"/>
            <a:lstStyle/>
            <a:p>
              <a:pPr algn="ctr">
                <a:lnSpc>
                  <a:spcPts val="2889"/>
                </a:lnSpc>
              </a:pPr>
            </a:p>
          </p:txBody>
        </p:sp>
      </p:grpSp>
      <p:grpSp>
        <p:nvGrpSpPr>
          <p:cNvPr name="Group 14" id="14"/>
          <p:cNvGrpSpPr/>
          <p:nvPr/>
        </p:nvGrpSpPr>
        <p:grpSpPr>
          <a:xfrm rot="0">
            <a:off x="13739408" y="4406255"/>
            <a:ext cx="3601113" cy="5880745"/>
            <a:chOff x="0" y="0"/>
            <a:chExt cx="948441" cy="1548838"/>
          </a:xfrm>
        </p:grpSpPr>
        <p:sp>
          <p:nvSpPr>
            <p:cNvPr name="Freeform 15" id="15"/>
            <p:cNvSpPr/>
            <p:nvPr/>
          </p:nvSpPr>
          <p:spPr>
            <a:xfrm flipH="false" flipV="false" rot="0">
              <a:off x="0" y="0"/>
              <a:ext cx="948441" cy="1548838"/>
            </a:xfrm>
            <a:custGeom>
              <a:avLst/>
              <a:gdLst/>
              <a:ahLst/>
              <a:cxnLst/>
              <a:rect r="r" b="b" t="t" l="l"/>
              <a:pathLst>
                <a:path h="1548838" w="948441">
                  <a:moveTo>
                    <a:pt x="0" y="0"/>
                  </a:moveTo>
                  <a:lnTo>
                    <a:pt x="948441" y="0"/>
                  </a:lnTo>
                  <a:lnTo>
                    <a:pt x="948441" y="1548838"/>
                  </a:lnTo>
                  <a:lnTo>
                    <a:pt x="0" y="1548838"/>
                  </a:lnTo>
                  <a:close/>
                </a:path>
              </a:pathLst>
            </a:custGeom>
            <a:solidFill>
              <a:srgbClr val="AFC1D0"/>
            </a:solidFill>
          </p:spPr>
        </p:sp>
        <p:sp>
          <p:nvSpPr>
            <p:cNvPr name="TextBox 16" id="16"/>
            <p:cNvSpPr txBox="true"/>
            <p:nvPr/>
          </p:nvSpPr>
          <p:spPr>
            <a:xfrm>
              <a:off x="0" y="0"/>
              <a:ext cx="948441" cy="1548838"/>
            </a:xfrm>
            <a:prstGeom prst="rect">
              <a:avLst/>
            </a:prstGeom>
          </p:spPr>
          <p:txBody>
            <a:bodyPr anchor="ctr" rtlCol="false" tIns="50800" lIns="50800" bIns="50800" rIns="50800"/>
            <a:lstStyle/>
            <a:p>
              <a:pPr algn="ctr">
                <a:lnSpc>
                  <a:spcPts val="2889"/>
                </a:lnSpc>
              </a:pPr>
            </a:p>
          </p:txBody>
        </p:sp>
      </p:grpSp>
      <p:grpSp>
        <p:nvGrpSpPr>
          <p:cNvPr name="Group 17" id="17"/>
          <p:cNvGrpSpPr/>
          <p:nvPr/>
        </p:nvGrpSpPr>
        <p:grpSpPr>
          <a:xfrm rot="0">
            <a:off x="13739408" y="2420378"/>
            <a:ext cx="3601113" cy="360111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C1D0"/>
            </a:solidFill>
          </p:spPr>
        </p:sp>
        <p:sp>
          <p:nvSpPr>
            <p:cNvPr name="TextBox 19" id="19"/>
            <p:cNvSpPr txBox="true"/>
            <p:nvPr/>
          </p:nvSpPr>
          <p:spPr>
            <a:xfrm>
              <a:off x="76200" y="66675"/>
              <a:ext cx="660400" cy="669925"/>
            </a:xfrm>
            <a:prstGeom prst="rect">
              <a:avLst/>
            </a:prstGeom>
          </p:spPr>
          <p:txBody>
            <a:bodyPr anchor="ctr" rtlCol="false" tIns="50800" lIns="50800" bIns="50800" rIns="50800"/>
            <a:lstStyle/>
            <a:p>
              <a:pPr algn="ctr">
                <a:lnSpc>
                  <a:spcPts val="3269"/>
                </a:lnSpc>
              </a:pPr>
            </a:p>
          </p:txBody>
        </p:sp>
      </p:grpSp>
      <p:grpSp>
        <p:nvGrpSpPr>
          <p:cNvPr name="Group 20" id="20"/>
          <p:cNvGrpSpPr/>
          <p:nvPr/>
        </p:nvGrpSpPr>
        <p:grpSpPr>
          <a:xfrm rot="0">
            <a:off x="14248591" y="2826758"/>
            <a:ext cx="2579075" cy="257907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t="0" r="-25046" b="0"/>
              </a:stretch>
            </a:blipFill>
            <a:ln w="238125" cap="sq">
              <a:solidFill>
                <a:srgbClr val="262262"/>
              </a:solidFill>
              <a:prstDash val="solid"/>
              <a:miter/>
            </a:ln>
          </p:spPr>
        </p:sp>
      </p:grpSp>
      <p:sp>
        <p:nvSpPr>
          <p:cNvPr name="TextBox 22" id="22"/>
          <p:cNvSpPr txBox="true"/>
          <p:nvPr/>
        </p:nvSpPr>
        <p:spPr>
          <a:xfrm rot="0">
            <a:off x="4188860" y="6095548"/>
            <a:ext cx="2950838" cy="1064150"/>
          </a:xfrm>
          <a:prstGeom prst="rect">
            <a:avLst/>
          </a:prstGeom>
        </p:spPr>
        <p:txBody>
          <a:bodyPr anchor="t" rtlCol="false" tIns="0" lIns="0" bIns="0" rIns="0">
            <a:spAutoFit/>
          </a:bodyPr>
          <a:lstStyle/>
          <a:p>
            <a:pPr algn="ctr">
              <a:lnSpc>
                <a:spcPts val="2834"/>
              </a:lnSpc>
            </a:pPr>
            <a:r>
              <a:rPr lang="en-US" b="true" sz="2267">
                <a:solidFill>
                  <a:srgbClr val="0B1320"/>
                </a:solidFill>
                <a:latin typeface="TT Fors Bold"/>
                <a:ea typeface="TT Fors Bold"/>
                <a:cs typeface="TT Fors Bold"/>
                <a:sym typeface="TT Fors Bold"/>
              </a:rPr>
              <a:t>Machine Learning for Technique Recommendation</a:t>
            </a:r>
          </a:p>
        </p:txBody>
      </p:sp>
      <p:sp>
        <p:nvSpPr>
          <p:cNvPr name="TextBox 23" id="23"/>
          <p:cNvSpPr txBox="true"/>
          <p:nvPr/>
        </p:nvSpPr>
        <p:spPr>
          <a:xfrm rot="0">
            <a:off x="14006907" y="5579934"/>
            <a:ext cx="2987296" cy="1390672"/>
          </a:xfrm>
          <a:prstGeom prst="rect">
            <a:avLst/>
          </a:prstGeom>
        </p:spPr>
        <p:txBody>
          <a:bodyPr anchor="t" rtlCol="false" tIns="0" lIns="0" bIns="0" rIns="0">
            <a:spAutoFit/>
          </a:bodyPr>
          <a:lstStyle/>
          <a:p>
            <a:pPr algn="ctr">
              <a:lnSpc>
                <a:spcPts val="3745"/>
              </a:lnSpc>
            </a:pPr>
            <a:r>
              <a:rPr lang="en-US" b="true" sz="2996">
                <a:solidFill>
                  <a:srgbClr val="0B1320"/>
                </a:solidFill>
                <a:latin typeface="TT Fors Bold"/>
                <a:ea typeface="TT Fors Bold"/>
                <a:cs typeface="TT Fors Bold"/>
                <a:sym typeface="TT Fors Bold"/>
              </a:rPr>
              <a:t>Improved User Interface Features</a:t>
            </a:r>
          </a:p>
        </p:txBody>
      </p:sp>
      <p:sp>
        <p:nvSpPr>
          <p:cNvPr name="TextBox 24" id="24"/>
          <p:cNvSpPr txBox="true"/>
          <p:nvPr/>
        </p:nvSpPr>
        <p:spPr>
          <a:xfrm rot="0">
            <a:off x="4378636" y="7245423"/>
            <a:ext cx="2521553" cy="2860040"/>
          </a:xfrm>
          <a:prstGeom prst="rect">
            <a:avLst/>
          </a:prstGeom>
        </p:spPr>
        <p:txBody>
          <a:bodyPr anchor="t" rtlCol="false" tIns="0" lIns="0" bIns="0" rIns="0">
            <a:spAutoFit/>
          </a:bodyPr>
          <a:lstStyle/>
          <a:p>
            <a:pPr algn="ctr">
              <a:lnSpc>
                <a:spcPts val="3249"/>
              </a:lnSpc>
            </a:pPr>
            <a:r>
              <a:rPr lang="en-US" sz="2599">
                <a:solidFill>
                  <a:srgbClr val="0B1320"/>
                </a:solidFill>
                <a:latin typeface="TT Fors"/>
                <a:ea typeface="TT Fors"/>
                <a:cs typeface="TT Fors"/>
                <a:sym typeface="TT Fors"/>
              </a:rPr>
              <a:t>Include a machine learning model to find the best fit method for a particular input image.</a:t>
            </a:r>
          </a:p>
        </p:txBody>
      </p:sp>
      <p:sp>
        <p:nvSpPr>
          <p:cNvPr name="TextBox 25" id="25"/>
          <p:cNvSpPr txBox="true"/>
          <p:nvPr/>
        </p:nvSpPr>
        <p:spPr>
          <a:xfrm rot="0">
            <a:off x="9023382" y="-19050"/>
            <a:ext cx="3023642" cy="1194458"/>
          </a:xfrm>
          <a:prstGeom prst="rect">
            <a:avLst/>
          </a:prstGeom>
        </p:spPr>
        <p:txBody>
          <a:bodyPr anchor="t" rtlCol="false" tIns="0" lIns="0" bIns="0" rIns="0">
            <a:spAutoFit/>
          </a:bodyPr>
          <a:lstStyle/>
          <a:p>
            <a:pPr algn="ctr">
              <a:lnSpc>
                <a:spcPts val="3187"/>
              </a:lnSpc>
            </a:pPr>
            <a:r>
              <a:rPr lang="en-US" b="true" sz="2550">
                <a:solidFill>
                  <a:srgbClr val="0B1320"/>
                </a:solidFill>
                <a:latin typeface="TT Fors Bold"/>
                <a:ea typeface="TT Fors Bold"/>
                <a:cs typeface="TT Fors Bold"/>
                <a:sym typeface="TT Fors Bold"/>
              </a:rPr>
              <a:t>Noise reduction and Detail Prevention </a:t>
            </a:r>
          </a:p>
        </p:txBody>
      </p:sp>
      <p:sp>
        <p:nvSpPr>
          <p:cNvPr name="Freeform 26" id="26"/>
          <p:cNvSpPr/>
          <p:nvPr/>
        </p:nvSpPr>
        <p:spPr>
          <a:xfrm flipH="false" flipV="false" rot="-2700000">
            <a:off x="-3464289" y="6664482"/>
            <a:ext cx="5719997" cy="8525741"/>
          </a:xfrm>
          <a:custGeom>
            <a:avLst/>
            <a:gdLst/>
            <a:ahLst/>
            <a:cxnLst/>
            <a:rect r="r" b="b" t="t" l="l"/>
            <a:pathLst>
              <a:path h="8525741" w="5719997">
                <a:moveTo>
                  <a:pt x="0" y="0"/>
                </a:moveTo>
                <a:lnTo>
                  <a:pt x="5719997" y="0"/>
                </a:lnTo>
                <a:lnTo>
                  <a:pt x="5719997" y="8525741"/>
                </a:lnTo>
                <a:lnTo>
                  <a:pt x="0" y="85257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7" id="27"/>
          <p:cNvGrpSpPr/>
          <p:nvPr/>
        </p:nvGrpSpPr>
        <p:grpSpPr>
          <a:xfrm rot="0">
            <a:off x="8847309" y="4148644"/>
            <a:ext cx="3375787" cy="337578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C1D0"/>
            </a:solidFill>
          </p:spPr>
        </p:sp>
        <p:sp>
          <p:nvSpPr>
            <p:cNvPr name="TextBox 29" id="29"/>
            <p:cNvSpPr txBox="true"/>
            <p:nvPr/>
          </p:nvSpPr>
          <p:spPr>
            <a:xfrm>
              <a:off x="76200" y="66675"/>
              <a:ext cx="660400" cy="669925"/>
            </a:xfrm>
            <a:prstGeom prst="rect">
              <a:avLst/>
            </a:prstGeom>
          </p:spPr>
          <p:txBody>
            <a:bodyPr anchor="ctr" rtlCol="false" tIns="50800" lIns="50800" bIns="50800" rIns="50800"/>
            <a:lstStyle/>
            <a:p>
              <a:pPr algn="ctr">
                <a:lnSpc>
                  <a:spcPts val="3269"/>
                </a:lnSpc>
              </a:pPr>
            </a:p>
          </p:txBody>
        </p:sp>
      </p:grpSp>
      <p:sp>
        <p:nvSpPr>
          <p:cNvPr name="TextBox 30" id="30"/>
          <p:cNvSpPr txBox="true"/>
          <p:nvPr/>
        </p:nvSpPr>
        <p:spPr>
          <a:xfrm rot="0">
            <a:off x="9144000" y="1363346"/>
            <a:ext cx="2632737" cy="3312578"/>
          </a:xfrm>
          <a:prstGeom prst="rect">
            <a:avLst/>
          </a:prstGeom>
        </p:spPr>
        <p:txBody>
          <a:bodyPr anchor="t" rtlCol="false" tIns="0" lIns="0" bIns="0" rIns="0">
            <a:spAutoFit/>
          </a:bodyPr>
          <a:lstStyle/>
          <a:p>
            <a:pPr algn="ctr">
              <a:lnSpc>
                <a:spcPts val="2606"/>
              </a:lnSpc>
            </a:pPr>
            <a:r>
              <a:rPr lang="en-US" sz="2084">
                <a:solidFill>
                  <a:srgbClr val="0B1320"/>
                </a:solidFill>
                <a:latin typeface="TT Fors"/>
                <a:ea typeface="TT Fors"/>
                <a:cs typeface="TT Fors"/>
                <a:sym typeface="TT Fors"/>
              </a:rPr>
              <a:t>To further improve results and make sure that image enhancements don't magnify noise or distort small details, techniques like unsharp masking using gaussian blur and box filter.</a:t>
            </a:r>
          </a:p>
        </p:txBody>
      </p:sp>
      <p:grpSp>
        <p:nvGrpSpPr>
          <p:cNvPr name="Group 31" id="31"/>
          <p:cNvGrpSpPr/>
          <p:nvPr/>
        </p:nvGrpSpPr>
        <p:grpSpPr>
          <a:xfrm rot="0">
            <a:off x="9245666" y="4731953"/>
            <a:ext cx="2579075" cy="2579075"/>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4906" t="0" r="-24906" b="0"/>
              </a:stretch>
            </a:blipFill>
            <a:ln w="238125" cap="sq">
              <a:solidFill>
                <a:srgbClr val="262262"/>
              </a:solidFill>
              <a:prstDash val="solid"/>
              <a:miter/>
            </a:ln>
          </p:spPr>
        </p:sp>
      </p:grpSp>
      <p:sp>
        <p:nvSpPr>
          <p:cNvPr name="TextBox 33" id="33"/>
          <p:cNvSpPr txBox="true"/>
          <p:nvPr/>
        </p:nvSpPr>
        <p:spPr>
          <a:xfrm rot="0">
            <a:off x="13903159" y="7245423"/>
            <a:ext cx="3194793" cy="2734385"/>
          </a:xfrm>
          <a:prstGeom prst="rect">
            <a:avLst/>
          </a:prstGeom>
        </p:spPr>
        <p:txBody>
          <a:bodyPr anchor="t" rtlCol="false" tIns="0" lIns="0" bIns="0" rIns="0">
            <a:spAutoFit/>
          </a:bodyPr>
          <a:lstStyle/>
          <a:p>
            <a:pPr algn="l">
              <a:lnSpc>
                <a:spcPts val="3610"/>
              </a:lnSpc>
            </a:pPr>
          </a:p>
          <a:p>
            <a:pPr algn="l">
              <a:lnSpc>
                <a:spcPts val="3610"/>
              </a:lnSpc>
            </a:pPr>
            <a:r>
              <a:rPr lang="en-US" sz="2888">
                <a:solidFill>
                  <a:srgbClr val="0B1320"/>
                </a:solidFill>
                <a:latin typeface="TT Fors"/>
                <a:ea typeface="TT Fors"/>
                <a:cs typeface="TT Fors"/>
                <a:sym typeface="TT Fors"/>
              </a:rPr>
              <a:t>1) Processing log </a:t>
            </a:r>
          </a:p>
          <a:p>
            <a:pPr algn="l">
              <a:lnSpc>
                <a:spcPts val="3610"/>
              </a:lnSpc>
            </a:pPr>
            <a:r>
              <a:rPr lang="en-US" sz="2888">
                <a:solidFill>
                  <a:srgbClr val="0B1320"/>
                </a:solidFill>
                <a:latin typeface="TT Fors"/>
                <a:ea typeface="TT Fors"/>
                <a:cs typeface="TT Fors"/>
                <a:sym typeface="TT Fors"/>
              </a:rPr>
              <a:t>2) Processing Time </a:t>
            </a:r>
          </a:p>
          <a:p>
            <a:pPr algn="l">
              <a:lnSpc>
                <a:spcPts val="3610"/>
              </a:lnSpc>
            </a:pPr>
            <a:r>
              <a:rPr lang="en-US" sz="2888">
                <a:solidFill>
                  <a:srgbClr val="0B1320"/>
                </a:solidFill>
                <a:latin typeface="TT Fors"/>
                <a:ea typeface="TT Fors"/>
                <a:cs typeface="TT Fors"/>
                <a:sym typeface="TT Fors"/>
              </a:rPr>
              <a:t>3) Saved Output File </a:t>
            </a:r>
          </a:p>
          <a:p>
            <a:pPr algn="l">
              <a:lnSpc>
                <a:spcPts val="361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TextBox 2" id="2"/>
          <p:cNvSpPr txBox="true"/>
          <p:nvPr/>
        </p:nvSpPr>
        <p:spPr>
          <a:xfrm rot="0">
            <a:off x="4488263" y="1200150"/>
            <a:ext cx="8851838" cy="1284732"/>
          </a:xfrm>
          <a:prstGeom prst="rect">
            <a:avLst/>
          </a:prstGeom>
        </p:spPr>
        <p:txBody>
          <a:bodyPr anchor="t" rtlCol="false" tIns="0" lIns="0" bIns="0" rIns="0">
            <a:spAutoFit/>
          </a:bodyPr>
          <a:lstStyle/>
          <a:p>
            <a:pPr algn="l">
              <a:lnSpc>
                <a:spcPts val="9504"/>
              </a:lnSpc>
            </a:pPr>
            <a:r>
              <a:rPr lang="en-US" b="true" sz="9600" spc="-192">
                <a:solidFill>
                  <a:srgbClr val="F3F6FA"/>
                </a:solidFill>
                <a:latin typeface="Bebas Neue Bold"/>
                <a:ea typeface="Bebas Neue Bold"/>
                <a:cs typeface="Bebas Neue Bold"/>
                <a:sym typeface="Bebas Neue Bold"/>
              </a:rPr>
              <a:t>Conclusion</a:t>
            </a:r>
          </a:p>
        </p:txBody>
      </p:sp>
      <p:sp>
        <p:nvSpPr>
          <p:cNvPr name="Freeform 3" id="3"/>
          <p:cNvSpPr/>
          <p:nvPr/>
        </p:nvSpPr>
        <p:spPr>
          <a:xfrm flipH="false" flipV="false" rot="-1578356">
            <a:off x="9920585" y="-3427759"/>
            <a:ext cx="8920669" cy="13296389"/>
          </a:xfrm>
          <a:custGeom>
            <a:avLst/>
            <a:gdLst/>
            <a:ahLst/>
            <a:cxnLst/>
            <a:rect r="r" b="b" t="t" l="l"/>
            <a:pathLst>
              <a:path h="13296389" w="8920669">
                <a:moveTo>
                  <a:pt x="0" y="0"/>
                </a:moveTo>
                <a:lnTo>
                  <a:pt x="8920668" y="0"/>
                </a:lnTo>
                <a:lnTo>
                  <a:pt x="8920668" y="13296390"/>
                </a:lnTo>
                <a:lnTo>
                  <a:pt x="0" y="13296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8100000">
            <a:off x="-3712870" y="-4896225"/>
            <a:ext cx="7425739" cy="11068175"/>
          </a:xfrm>
          <a:custGeom>
            <a:avLst/>
            <a:gdLst/>
            <a:ahLst/>
            <a:cxnLst/>
            <a:rect r="r" b="b" t="t" l="l"/>
            <a:pathLst>
              <a:path h="11068175" w="7425739">
                <a:moveTo>
                  <a:pt x="0" y="0"/>
                </a:moveTo>
                <a:lnTo>
                  <a:pt x="7425740" y="0"/>
                </a:lnTo>
                <a:lnTo>
                  <a:pt x="7425740" y="11068176"/>
                </a:lnTo>
                <a:lnTo>
                  <a:pt x="0" y="110681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28700" y="4373720"/>
            <a:ext cx="16230600" cy="4873986"/>
          </a:xfrm>
          <a:prstGeom prst="rect">
            <a:avLst/>
          </a:prstGeom>
        </p:spPr>
        <p:txBody>
          <a:bodyPr anchor="t" rtlCol="false" tIns="0" lIns="0" bIns="0" rIns="0">
            <a:spAutoFit/>
          </a:bodyPr>
          <a:lstStyle/>
          <a:p>
            <a:pPr algn="l">
              <a:lnSpc>
                <a:spcPts val="4303"/>
              </a:lnSpc>
            </a:pPr>
            <a:r>
              <a:rPr lang="en-US" sz="3443">
                <a:solidFill>
                  <a:srgbClr val="FFFFFF"/>
                </a:solidFill>
                <a:latin typeface="TT Fors"/>
                <a:ea typeface="TT Fors"/>
                <a:cs typeface="TT Fors"/>
                <a:sym typeface="TT Fors"/>
              </a:rPr>
              <a:t>In conclusion, this project demonstrates a comparative analysis of four contrast enhancement techniques—CLAHE, linear contrast stretching, luminance adjustment, and gamma correction—using an interactive Streamlit interface. Each method offers distinct advantages, from preserving details in low-light areas to achieving natural brightness adjustments. By enabling side-by-side comparisons, this application provides valuable insights into selecting the most effective enhancement approach for varied image conditions, potentially benefiting fields that rely on high-quality image analysis, such as medical imaging, surveillance, and photography.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TextBox 2" id="2"/>
          <p:cNvSpPr txBox="true"/>
          <p:nvPr/>
        </p:nvSpPr>
        <p:spPr>
          <a:xfrm rot="0">
            <a:off x="1028700" y="3580133"/>
            <a:ext cx="9968627" cy="2516233"/>
          </a:xfrm>
          <a:prstGeom prst="rect">
            <a:avLst/>
          </a:prstGeom>
        </p:spPr>
        <p:txBody>
          <a:bodyPr anchor="t" rtlCol="false" tIns="0" lIns="0" bIns="0" rIns="0">
            <a:spAutoFit/>
          </a:bodyPr>
          <a:lstStyle/>
          <a:p>
            <a:pPr algn="l">
              <a:lnSpc>
                <a:spcPts val="18504"/>
              </a:lnSpc>
            </a:pPr>
            <a:r>
              <a:rPr lang="en-US" sz="18691" spc="-373" b="true">
                <a:solidFill>
                  <a:srgbClr val="F3F6FA"/>
                </a:solidFill>
                <a:latin typeface="Bebas Neue Bold"/>
                <a:ea typeface="Bebas Neue Bold"/>
                <a:cs typeface="Bebas Neue Bold"/>
                <a:sym typeface="Bebas Neue Bold"/>
              </a:rPr>
              <a:t>Thank you</a:t>
            </a:r>
          </a:p>
        </p:txBody>
      </p:sp>
      <p:sp>
        <p:nvSpPr>
          <p:cNvPr name="Freeform 3" id="3"/>
          <p:cNvSpPr/>
          <p:nvPr/>
        </p:nvSpPr>
        <p:spPr>
          <a:xfrm flipH="false" flipV="false" rot="0">
            <a:off x="9665183" y="-1364650"/>
            <a:ext cx="8732754" cy="13016300"/>
          </a:xfrm>
          <a:custGeom>
            <a:avLst/>
            <a:gdLst/>
            <a:ahLst/>
            <a:cxnLst/>
            <a:rect r="r" b="b" t="t" l="l"/>
            <a:pathLst>
              <a:path h="13016300" w="8732754">
                <a:moveTo>
                  <a:pt x="0" y="0"/>
                </a:moveTo>
                <a:lnTo>
                  <a:pt x="8732754" y="0"/>
                </a:lnTo>
                <a:lnTo>
                  <a:pt x="8732754" y="13016300"/>
                </a:lnTo>
                <a:lnTo>
                  <a:pt x="0" y="13016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9916760" y="1028700"/>
            <a:ext cx="8229600" cy="82296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C1D0"/>
            </a:solidFill>
          </p:spPr>
        </p:sp>
        <p:sp>
          <p:nvSpPr>
            <p:cNvPr name="TextBox 6" id="6"/>
            <p:cNvSpPr txBox="true"/>
            <p:nvPr/>
          </p:nvSpPr>
          <p:spPr>
            <a:xfrm>
              <a:off x="76200" y="66675"/>
              <a:ext cx="660400" cy="669925"/>
            </a:xfrm>
            <a:prstGeom prst="rect">
              <a:avLst/>
            </a:prstGeom>
          </p:spPr>
          <p:txBody>
            <a:bodyPr anchor="ctr" rtlCol="false" tIns="50800" lIns="50800" bIns="50800" rIns="50800"/>
            <a:lstStyle/>
            <a:p>
              <a:pPr algn="ctr">
                <a:lnSpc>
                  <a:spcPts val="3269"/>
                </a:lnSpc>
              </a:pPr>
            </a:p>
          </p:txBody>
        </p:sp>
      </p:grpSp>
      <p:grpSp>
        <p:nvGrpSpPr>
          <p:cNvPr name="Group 7" id="7"/>
          <p:cNvGrpSpPr/>
          <p:nvPr/>
        </p:nvGrpSpPr>
        <p:grpSpPr>
          <a:xfrm rot="0">
            <a:off x="10479057" y="1590998"/>
            <a:ext cx="7105005" cy="710500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7032" t="-20814" r="-53963" b="0"/>
              </a:stretch>
            </a:blipFill>
            <a:ln w="238125" cap="sq">
              <a:solidFill>
                <a:srgbClr val="262262"/>
              </a:solidFill>
              <a:prstDash val="solid"/>
              <a:miter/>
            </a:ln>
          </p:spPr>
        </p:sp>
      </p:grpSp>
      <p:sp>
        <p:nvSpPr>
          <p:cNvPr name="Freeform 9" id="9"/>
          <p:cNvSpPr/>
          <p:nvPr/>
        </p:nvSpPr>
        <p:spPr>
          <a:xfrm flipH="false" flipV="false" rot="0">
            <a:off x="4502700" y="-4791631"/>
            <a:ext cx="4598385" cy="6853961"/>
          </a:xfrm>
          <a:custGeom>
            <a:avLst/>
            <a:gdLst/>
            <a:ahLst/>
            <a:cxnLst/>
            <a:rect r="r" b="b" t="t" l="l"/>
            <a:pathLst>
              <a:path h="6853961" w="4598385">
                <a:moveTo>
                  <a:pt x="0" y="0"/>
                </a:moveTo>
                <a:lnTo>
                  <a:pt x="4598385" y="0"/>
                </a:lnTo>
                <a:lnTo>
                  <a:pt x="4598385" y="6853962"/>
                </a:lnTo>
                <a:lnTo>
                  <a:pt x="0" y="68539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6343591" y="8957310"/>
            <a:ext cx="3321592" cy="4950883"/>
          </a:xfrm>
          <a:custGeom>
            <a:avLst/>
            <a:gdLst/>
            <a:ahLst/>
            <a:cxnLst/>
            <a:rect r="r" b="b" t="t" l="l"/>
            <a:pathLst>
              <a:path h="4950883" w="3321592">
                <a:moveTo>
                  <a:pt x="0" y="0"/>
                </a:moveTo>
                <a:lnTo>
                  <a:pt x="3321592" y="0"/>
                </a:lnTo>
                <a:lnTo>
                  <a:pt x="3321592" y="4950883"/>
                </a:lnTo>
                <a:lnTo>
                  <a:pt x="0" y="49508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97719" y="-3719573"/>
            <a:ext cx="11892632" cy="17726146"/>
          </a:xfrm>
          <a:custGeom>
            <a:avLst/>
            <a:gdLst/>
            <a:ahLst/>
            <a:cxnLst/>
            <a:rect r="r" b="b" t="t" l="l"/>
            <a:pathLst>
              <a:path h="17726146" w="11892632">
                <a:moveTo>
                  <a:pt x="0" y="0"/>
                </a:moveTo>
                <a:lnTo>
                  <a:pt x="11892632" y="0"/>
                </a:lnTo>
                <a:lnTo>
                  <a:pt x="11892632" y="17726146"/>
                </a:lnTo>
                <a:lnTo>
                  <a:pt x="0" y="17726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01747" y="257175"/>
            <a:ext cx="9146296" cy="3347856"/>
          </a:xfrm>
          <a:prstGeom prst="rect">
            <a:avLst/>
          </a:prstGeom>
        </p:spPr>
        <p:txBody>
          <a:bodyPr anchor="t" rtlCol="false" tIns="0" lIns="0" bIns="0" rIns="0">
            <a:spAutoFit/>
          </a:bodyPr>
          <a:lstStyle/>
          <a:p>
            <a:pPr algn="l">
              <a:lnSpc>
                <a:spcPts val="12898"/>
              </a:lnSpc>
            </a:pPr>
            <a:r>
              <a:rPr lang="en-US" b="true" sz="13028" spc="-260">
                <a:solidFill>
                  <a:srgbClr val="F3F6FA"/>
                </a:solidFill>
                <a:latin typeface="Bebas Neue Bold"/>
                <a:ea typeface="Bebas Neue Bold"/>
                <a:cs typeface="Bebas Neue Bold"/>
                <a:sym typeface="Bebas Neue Bold"/>
              </a:rPr>
              <a:t>What exactly is our project?</a:t>
            </a:r>
          </a:p>
        </p:txBody>
      </p:sp>
      <p:sp>
        <p:nvSpPr>
          <p:cNvPr name="TextBox 4" id="4"/>
          <p:cNvSpPr txBox="true"/>
          <p:nvPr/>
        </p:nvSpPr>
        <p:spPr>
          <a:xfrm rot="0">
            <a:off x="501747" y="3371738"/>
            <a:ext cx="9528841" cy="6312668"/>
          </a:xfrm>
          <a:prstGeom prst="rect">
            <a:avLst/>
          </a:prstGeom>
        </p:spPr>
        <p:txBody>
          <a:bodyPr anchor="t" rtlCol="false" tIns="0" lIns="0" bIns="0" rIns="0">
            <a:spAutoFit/>
          </a:bodyPr>
          <a:lstStyle/>
          <a:p>
            <a:pPr algn="just">
              <a:lnSpc>
                <a:spcPts val="3850"/>
              </a:lnSpc>
            </a:pPr>
            <a:r>
              <a:rPr lang="en-US" sz="2750">
                <a:solidFill>
                  <a:srgbClr val="F3F6FA"/>
                </a:solidFill>
                <a:latin typeface="TT Fors"/>
                <a:ea typeface="TT Fors"/>
                <a:cs typeface="TT Fors"/>
                <a:sym typeface="TT Fors"/>
              </a:rPr>
              <a:t>This project is a user-friendly tool for enhancing underexposed images by applying advanced computer vision techniques. </a:t>
            </a:r>
          </a:p>
          <a:p>
            <a:pPr algn="just">
              <a:lnSpc>
                <a:spcPts val="3850"/>
              </a:lnSpc>
            </a:pPr>
          </a:p>
          <a:p>
            <a:pPr algn="just">
              <a:lnSpc>
                <a:spcPts val="3850"/>
              </a:lnSpc>
            </a:pPr>
            <a:r>
              <a:rPr lang="en-US" sz="2750">
                <a:solidFill>
                  <a:srgbClr val="F3F6FA"/>
                </a:solidFill>
                <a:latin typeface="TT Fors"/>
                <a:ea typeface="TT Fors"/>
                <a:cs typeface="TT Fors"/>
                <a:sym typeface="TT Fors"/>
              </a:rPr>
              <a:t>Using methods like CLAHE (Contrast Limited Adaptive Histogram Equalization), Linear Contrast Stretching, Luminance Adjustment, and Gamma Correction, the tool improves image brightness and contrast effectively.</a:t>
            </a:r>
          </a:p>
          <a:p>
            <a:pPr algn="just">
              <a:lnSpc>
                <a:spcPts val="3850"/>
              </a:lnSpc>
            </a:pPr>
          </a:p>
          <a:p>
            <a:pPr algn="just">
              <a:lnSpc>
                <a:spcPts val="3850"/>
              </a:lnSpc>
            </a:pPr>
            <a:r>
              <a:rPr lang="en-US" sz="2750">
                <a:solidFill>
                  <a:srgbClr val="F3F6FA"/>
                </a:solidFill>
                <a:latin typeface="TT Fors"/>
                <a:ea typeface="TT Fors"/>
                <a:cs typeface="TT Fors"/>
                <a:sym typeface="TT Fors"/>
              </a:rPr>
              <a:t>Built with OpenCV and Streamlit, it provides an intuitive interface where users can adjust settings in real-time, allowing easy experimentation with different enhancement methods to achieve optimal image quality. </a:t>
            </a:r>
          </a:p>
        </p:txBody>
      </p:sp>
      <p:grpSp>
        <p:nvGrpSpPr>
          <p:cNvPr name="Group 5" id="5"/>
          <p:cNvGrpSpPr/>
          <p:nvPr/>
        </p:nvGrpSpPr>
        <p:grpSpPr>
          <a:xfrm rot="0">
            <a:off x="10548235" y="1028700"/>
            <a:ext cx="8229600" cy="82296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C1D0"/>
            </a:solidFill>
          </p:spPr>
        </p:sp>
        <p:sp>
          <p:nvSpPr>
            <p:cNvPr name="TextBox 7" id="7"/>
            <p:cNvSpPr txBox="true"/>
            <p:nvPr/>
          </p:nvSpPr>
          <p:spPr>
            <a:xfrm>
              <a:off x="76200" y="66675"/>
              <a:ext cx="660400" cy="669925"/>
            </a:xfrm>
            <a:prstGeom prst="rect">
              <a:avLst/>
            </a:prstGeom>
          </p:spPr>
          <p:txBody>
            <a:bodyPr anchor="ctr" rtlCol="false" tIns="50800" lIns="50800" bIns="50800" rIns="50800"/>
            <a:lstStyle/>
            <a:p>
              <a:pPr algn="ctr">
                <a:lnSpc>
                  <a:spcPts val="3269"/>
                </a:lnSpc>
              </a:pPr>
            </a:p>
          </p:txBody>
        </p:sp>
      </p:grpSp>
      <p:grpSp>
        <p:nvGrpSpPr>
          <p:cNvPr name="Group 8" id="8"/>
          <p:cNvGrpSpPr/>
          <p:nvPr/>
        </p:nvGrpSpPr>
        <p:grpSpPr>
          <a:xfrm rot="0">
            <a:off x="11110532" y="1590998"/>
            <a:ext cx="7105005" cy="7105005"/>
            <a:chOff x="0" y="0"/>
            <a:chExt cx="812800" cy="812800"/>
          </a:xfrm>
        </p:grpSpPr>
        <p:sp>
          <p:nvSpPr>
            <p:cNvPr name="Freeform 9" id="9"/>
            <p:cNvSpPr/>
            <p:nvPr/>
          </p:nvSpPr>
          <p:spPr>
            <a:xfrm flipH="true" flipV="false" rot="0">
              <a:off x="0" y="0"/>
              <a:ext cx="812800" cy="812800"/>
            </a:xfrm>
            <a:custGeom>
              <a:avLst/>
              <a:gdLst/>
              <a:ahLst/>
              <a:cxnLst/>
              <a:rect r="r" b="b" t="t" l="l"/>
              <a:pathLst>
                <a:path h="812800" w="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close/>
                </a:path>
              </a:pathLst>
            </a:custGeom>
            <a:blipFill>
              <a:blip r:embed="rId4"/>
              <a:stretch>
                <a:fillRect l="0" t="0" r="-50000" b="0"/>
              </a:stretch>
            </a:blipFill>
            <a:ln w="238125" cap="sq">
              <a:solidFill>
                <a:srgbClr val="262262"/>
              </a:solidFill>
              <a:prstDash val="solid"/>
              <a:miter/>
            </a:ln>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0">
            <a:off x="1028700" y="3105613"/>
            <a:ext cx="7732688" cy="2461260"/>
            <a:chOff x="0" y="0"/>
            <a:chExt cx="2036593" cy="648233"/>
          </a:xfrm>
        </p:grpSpPr>
        <p:sp>
          <p:nvSpPr>
            <p:cNvPr name="Freeform 3" id="3"/>
            <p:cNvSpPr/>
            <p:nvPr/>
          </p:nvSpPr>
          <p:spPr>
            <a:xfrm flipH="false" flipV="false" rot="0">
              <a:off x="0" y="0"/>
              <a:ext cx="2036593" cy="648233"/>
            </a:xfrm>
            <a:custGeom>
              <a:avLst/>
              <a:gdLst/>
              <a:ahLst/>
              <a:cxnLst/>
              <a:rect r="r" b="b" t="t" l="l"/>
              <a:pathLst>
                <a:path h="648233" w="2036593">
                  <a:moveTo>
                    <a:pt x="50060" y="0"/>
                  </a:moveTo>
                  <a:lnTo>
                    <a:pt x="1986533" y="0"/>
                  </a:lnTo>
                  <a:cubicBezTo>
                    <a:pt x="1999810" y="0"/>
                    <a:pt x="2012543" y="5274"/>
                    <a:pt x="2021931" y="14662"/>
                  </a:cubicBezTo>
                  <a:cubicBezTo>
                    <a:pt x="2031319" y="24050"/>
                    <a:pt x="2036593" y="36783"/>
                    <a:pt x="2036593" y="50060"/>
                  </a:cubicBezTo>
                  <a:lnTo>
                    <a:pt x="2036593" y="598173"/>
                  </a:lnTo>
                  <a:cubicBezTo>
                    <a:pt x="2036593" y="611450"/>
                    <a:pt x="2031319" y="624183"/>
                    <a:pt x="2021931" y="633571"/>
                  </a:cubicBezTo>
                  <a:cubicBezTo>
                    <a:pt x="2012543" y="642959"/>
                    <a:pt x="1999810" y="648233"/>
                    <a:pt x="1986533" y="648233"/>
                  </a:cubicBezTo>
                  <a:lnTo>
                    <a:pt x="50060" y="648233"/>
                  </a:lnTo>
                  <a:cubicBezTo>
                    <a:pt x="22412" y="648233"/>
                    <a:pt x="0" y="625821"/>
                    <a:pt x="0" y="598173"/>
                  </a:cubicBezTo>
                  <a:lnTo>
                    <a:pt x="0" y="50060"/>
                  </a:lnTo>
                  <a:cubicBezTo>
                    <a:pt x="0" y="36783"/>
                    <a:pt x="5274" y="24050"/>
                    <a:pt x="14662" y="14662"/>
                  </a:cubicBezTo>
                  <a:cubicBezTo>
                    <a:pt x="24050" y="5274"/>
                    <a:pt x="36783" y="0"/>
                    <a:pt x="50060" y="0"/>
                  </a:cubicBezTo>
                  <a:close/>
                </a:path>
              </a:pathLst>
            </a:custGeom>
            <a:solidFill>
              <a:srgbClr val="000000">
                <a:alpha val="0"/>
              </a:srgbClr>
            </a:solidFill>
            <a:ln w="38100" cap="rnd">
              <a:solidFill>
                <a:srgbClr val="000000"/>
              </a:solidFill>
              <a:prstDash val="solid"/>
              <a:round/>
            </a:ln>
          </p:spPr>
        </p:sp>
        <p:sp>
          <p:nvSpPr>
            <p:cNvPr name="TextBox 4" id="4"/>
            <p:cNvSpPr txBox="true"/>
            <p:nvPr/>
          </p:nvSpPr>
          <p:spPr>
            <a:xfrm>
              <a:off x="0" y="0"/>
              <a:ext cx="2036593" cy="648233"/>
            </a:xfrm>
            <a:prstGeom prst="rect">
              <a:avLst/>
            </a:prstGeom>
          </p:spPr>
          <p:txBody>
            <a:bodyPr anchor="ctr" rtlCol="false" tIns="50800" lIns="50800" bIns="50800" rIns="50800"/>
            <a:lstStyle/>
            <a:p>
              <a:pPr algn="ctr">
                <a:lnSpc>
                  <a:spcPts val="2889"/>
                </a:lnSpc>
              </a:pPr>
            </a:p>
          </p:txBody>
        </p:sp>
      </p:grpSp>
      <p:grpSp>
        <p:nvGrpSpPr>
          <p:cNvPr name="Group 5" id="5"/>
          <p:cNvGrpSpPr/>
          <p:nvPr/>
        </p:nvGrpSpPr>
        <p:grpSpPr>
          <a:xfrm rot="0">
            <a:off x="1313972" y="2865618"/>
            <a:ext cx="3415090" cy="673407"/>
            <a:chOff x="0" y="0"/>
            <a:chExt cx="899448" cy="177358"/>
          </a:xfrm>
        </p:grpSpPr>
        <p:sp>
          <p:nvSpPr>
            <p:cNvPr name="Freeform 6" id="6"/>
            <p:cNvSpPr/>
            <p:nvPr/>
          </p:nvSpPr>
          <p:spPr>
            <a:xfrm flipH="false" flipV="false" rot="0">
              <a:off x="0" y="0"/>
              <a:ext cx="899448" cy="177358"/>
            </a:xfrm>
            <a:custGeom>
              <a:avLst/>
              <a:gdLst/>
              <a:ahLst/>
              <a:cxnLst/>
              <a:rect r="r" b="b" t="t" l="l"/>
              <a:pathLst>
                <a:path h="177358" w="899448">
                  <a:moveTo>
                    <a:pt x="0" y="0"/>
                  </a:moveTo>
                  <a:lnTo>
                    <a:pt x="899448" y="0"/>
                  </a:lnTo>
                  <a:lnTo>
                    <a:pt x="899448" y="177358"/>
                  </a:lnTo>
                  <a:lnTo>
                    <a:pt x="0" y="177358"/>
                  </a:lnTo>
                  <a:close/>
                </a:path>
              </a:pathLst>
            </a:custGeom>
            <a:solidFill>
              <a:srgbClr val="1C3F60"/>
            </a:solidFill>
          </p:spPr>
        </p:sp>
        <p:sp>
          <p:nvSpPr>
            <p:cNvPr name="TextBox 7" id="7"/>
            <p:cNvSpPr txBox="true"/>
            <p:nvPr/>
          </p:nvSpPr>
          <p:spPr>
            <a:xfrm>
              <a:off x="0" y="0"/>
              <a:ext cx="899448" cy="177358"/>
            </a:xfrm>
            <a:prstGeom prst="rect">
              <a:avLst/>
            </a:prstGeom>
          </p:spPr>
          <p:txBody>
            <a:bodyPr anchor="ctr" rtlCol="false" tIns="50800" lIns="50800" bIns="50800" rIns="50800"/>
            <a:lstStyle/>
            <a:p>
              <a:pPr algn="ctr">
                <a:lnSpc>
                  <a:spcPts val="2889"/>
                </a:lnSpc>
              </a:pPr>
            </a:p>
          </p:txBody>
        </p:sp>
      </p:grpSp>
      <p:sp>
        <p:nvSpPr>
          <p:cNvPr name="TextBox 8" id="8"/>
          <p:cNvSpPr txBox="true"/>
          <p:nvPr/>
        </p:nvSpPr>
        <p:spPr>
          <a:xfrm rot="0">
            <a:off x="1028700" y="1656922"/>
            <a:ext cx="11225448" cy="914781"/>
          </a:xfrm>
          <a:prstGeom prst="rect">
            <a:avLst/>
          </a:prstGeom>
        </p:spPr>
        <p:txBody>
          <a:bodyPr anchor="t" rtlCol="false" tIns="0" lIns="0" bIns="0" rIns="0">
            <a:spAutoFit/>
          </a:bodyPr>
          <a:lstStyle/>
          <a:p>
            <a:pPr algn="l">
              <a:lnSpc>
                <a:spcPts val="6731"/>
              </a:lnSpc>
            </a:pPr>
            <a:r>
              <a:rPr lang="en-US" sz="6799" spc="-135" b="true">
                <a:solidFill>
                  <a:srgbClr val="F3F6FA"/>
                </a:solidFill>
                <a:latin typeface="Bebas Neue Bold"/>
                <a:ea typeface="Bebas Neue Bold"/>
                <a:cs typeface="Bebas Neue Bold"/>
                <a:sym typeface="Bebas Neue Bold"/>
              </a:rPr>
              <a:t>realtime applications of the project</a:t>
            </a:r>
          </a:p>
        </p:txBody>
      </p:sp>
      <p:sp>
        <p:nvSpPr>
          <p:cNvPr name="TextBox 9" id="9"/>
          <p:cNvSpPr txBox="true"/>
          <p:nvPr/>
        </p:nvSpPr>
        <p:spPr>
          <a:xfrm rot="0">
            <a:off x="1462334" y="2982612"/>
            <a:ext cx="3118367" cy="429895"/>
          </a:xfrm>
          <a:prstGeom prst="rect">
            <a:avLst/>
          </a:prstGeom>
        </p:spPr>
        <p:txBody>
          <a:bodyPr anchor="t" rtlCol="false" tIns="0" lIns="0" bIns="0" rIns="0">
            <a:spAutoFit/>
          </a:bodyPr>
          <a:lstStyle/>
          <a:p>
            <a:pPr algn="ctr">
              <a:lnSpc>
                <a:spcPts val="3499"/>
              </a:lnSpc>
            </a:pPr>
            <a:r>
              <a:rPr lang="en-US" b="true" sz="2799">
                <a:solidFill>
                  <a:srgbClr val="F3F6FA"/>
                </a:solidFill>
                <a:latin typeface="TT Fors Bold"/>
                <a:ea typeface="TT Fors Bold"/>
                <a:cs typeface="TT Fors Bold"/>
                <a:sym typeface="TT Fors Bold"/>
              </a:rPr>
              <a:t>Medical Imaging</a:t>
            </a:r>
          </a:p>
        </p:txBody>
      </p:sp>
      <p:sp>
        <p:nvSpPr>
          <p:cNvPr name="TextBox 10" id="10"/>
          <p:cNvSpPr txBox="true"/>
          <p:nvPr/>
        </p:nvSpPr>
        <p:spPr>
          <a:xfrm rot="0">
            <a:off x="1313972" y="3689667"/>
            <a:ext cx="7162144" cy="2040890"/>
          </a:xfrm>
          <a:prstGeom prst="rect">
            <a:avLst/>
          </a:prstGeom>
        </p:spPr>
        <p:txBody>
          <a:bodyPr anchor="t" rtlCol="false" tIns="0" lIns="0" bIns="0" rIns="0">
            <a:spAutoFit/>
          </a:bodyPr>
          <a:lstStyle/>
          <a:p>
            <a:pPr algn="just">
              <a:lnSpc>
                <a:spcPts val="3250"/>
              </a:lnSpc>
            </a:pPr>
            <a:r>
              <a:rPr lang="en-US" sz="2600">
                <a:solidFill>
                  <a:srgbClr val="F3F6FA"/>
                </a:solidFill>
                <a:latin typeface="TT Fors"/>
                <a:ea typeface="TT Fors"/>
                <a:cs typeface="TT Fors"/>
                <a:sym typeface="TT Fors"/>
              </a:rPr>
              <a:t>Enhances the visibility of details in X-rays, MRIs, and CT scans, especially in underexposed areas, aiding in more accurate diagnoses by improving contrast in critical regions..</a:t>
            </a:r>
          </a:p>
        </p:txBody>
      </p:sp>
      <p:grpSp>
        <p:nvGrpSpPr>
          <p:cNvPr name="Group 11" id="11"/>
          <p:cNvGrpSpPr/>
          <p:nvPr/>
        </p:nvGrpSpPr>
        <p:grpSpPr>
          <a:xfrm rot="0">
            <a:off x="1028700" y="6283118"/>
            <a:ext cx="7732688" cy="2461260"/>
            <a:chOff x="0" y="0"/>
            <a:chExt cx="2036593" cy="648233"/>
          </a:xfrm>
        </p:grpSpPr>
        <p:sp>
          <p:nvSpPr>
            <p:cNvPr name="Freeform 12" id="12"/>
            <p:cNvSpPr/>
            <p:nvPr/>
          </p:nvSpPr>
          <p:spPr>
            <a:xfrm flipH="false" flipV="false" rot="0">
              <a:off x="0" y="0"/>
              <a:ext cx="2036593" cy="648233"/>
            </a:xfrm>
            <a:custGeom>
              <a:avLst/>
              <a:gdLst/>
              <a:ahLst/>
              <a:cxnLst/>
              <a:rect r="r" b="b" t="t" l="l"/>
              <a:pathLst>
                <a:path h="648233" w="2036593">
                  <a:moveTo>
                    <a:pt x="50060" y="0"/>
                  </a:moveTo>
                  <a:lnTo>
                    <a:pt x="1986533" y="0"/>
                  </a:lnTo>
                  <a:cubicBezTo>
                    <a:pt x="1999810" y="0"/>
                    <a:pt x="2012543" y="5274"/>
                    <a:pt x="2021931" y="14662"/>
                  </a:cubicBezTo>
                  <a:cubicBezTo>
                    <a:pt x="2031319" y="24050"/>
                    <a:pt x="2036593" y="36783"/>
                    <a:pt x="2036593" y="50060"/>
                  </a:cubicBezTo>
                  <a:lnTo>
                    <a:pt x="2036593" y="598173"/>
                  </a:lnTo>
                  <a:cubicBezTo>
                    <a:pt x="2036593" y="611450"/>
                    <a:pt x="2031319" y="624183"/>
                    <a:pt x="2021931" y="633571"/>
                  </a:cubicBezTo>
                  <a:cubicBezTo>
                    <a:pt x="2012543" y="642959"/>
                    <a:pt x="1999810" y="648233"/>
                    <a:pt x="1986533" y="648233"/>
                  </a:cubicBezTo>
                  <a:lnTo>
                    <a:pt x="50060" y="648233"/>
                  </a:lnTo>
                  <a:cubicBezTo>
                    <a:pt x="22412" y="648233"/>
                    <a:pt x="0" y="625821"/>
                    <a:pt x="0" y="598173"/>
                  </a:cubicBezTo>
                  <a:lnTo>
                    <a:pt x="0" y="50060"/>
                  </a:lnTo>
                  <a:cubicBezTo>
                    <a:pt x="0" y="36783"/>
                    <a:pt x="5274" y="24050"/>
                    <a:pt x="14662" y="14662"/>
                  </a:cubicBezTo>
                  <a:cubicBezTo>
                    <a:pt x="24050" y="5274"/>
                    <a:pt x="36783" y="0"/>
                    <a:pt x="50060" y="0"/>
                  </a:cubicBezTo>
                  <a:close/>
                </a:path>
              </a:pathLst>
            </a:custGeom>
            <a:solidFill>
              <a:srgbClr val="000000">
                <a:alpha val="0"/>
              </a:srgbClr>
            </a:solidFill>
            <a:ln w="38100" cap="rnd">
              <a:solidFill>
                <a:srgbClr val="000000"/>
              </a:solidFill>
              <a:prstDash val="solid"/>
              <a:round/>
            </a:ln>
          </p:spPr>
        </p:sp>
        <p:sp>
          <p:nvSpPr>
            <p:cNvPr name="TextBox 13" id="13"/>
            <p:cNvSpPr txBox="true"/>
            <p:nvPr/>
          </p:nvSpPr>
          <p:spPr>
            <a:xfrm>
              <a:off x="0" y="0"/>
              <a:ext cx="2036593" cy="648233"/>
            </a:xfrm>
            <a:prstGeom prst="rect">
              <a:avLst/>
            </a:prstGeom>
          </p:spPr>
          <p:txBody>
            <a:bodyPr anchor="ctr" rtlCol="false" tIns="50800" lIns="50800" bIns="50800" rIns="50800"/>
            <a:lstStyle/>
            <a:p>
              <a:pPr algn="ctr">
                <a:lnSpc>
                  <a:spcPts val="2889"/>
                </a:lnSpc>
              </a:pPr>
            </a:p>
          </p:txBody>
        </p:sp>
      </p:grpSp>
      <p:grpSp>
        <p:nvGrpSpPr>
          <p:cNvPr name="Group 14" id="14"/>
          <p:cNvGrpSpPr/>
          <p:nvPr/>
        </p:nvGrpSpPr>
        <p:grpSpPr>
          <a:xfrm rot="0">
            <a:off x="1313972" y="6043123"/>
            <a:ext cx="4789751" cy="673407"/>
            <a:chOff x="0" y="0"/>
            <a:chExt cx="1261498" cy="177358"/>
          </a:xfrm>
        </p:grpSpPr>
        <p:sp>
          <p:nvSpPr>
            <p:cNvPr name="Freeform 15" id="15"/>
            <p:cNvSpPr/>
            <p:nvPr/>
          </p:nvSpPr>
          <p:spPr>
            <a:xfrm flipH="false" flipV="false" rot="0">
              <a:off x="0" y="0"/>
              <a:ext cx="1261498" cy="177358"/>
            </a:xfrm>
            <a:custGeom>
              <a:avLst/>
              <a:gdLst/>
              <a:ahLst/>
              <a:cxnLst/>
              <a:rect r="r" b="b" t="t" l="l"/>
              <a:pathLst>
                <a:path h="177358" w="1261498">
                  <a:moveTo>
                    <a:pt x="0" y="0"/>
                  </a:moveTo>
                  <a:lnTo>
                    <a:pt x="1261498" y="0"/>
                  </a:lnTo>
                  <a:lnTo>
                    <a:pt x="1261498" y="177358"/>
                  </a:lnTo>
                  <a:lnTo>
                    <a:pt x="0" y="177358"/>
                  </a:lnTo>
                  <a:close/>
                </a:path>
              </a:pathLst>
            </a:custGeom>
            <a:solidFill>
              <a:srgbClr val="1C3F60"/>
            </a:solidFill>
          </p:spPr>
        </p:sp>
        <p:sp>
          <p:nvSpPr>
            <p:cNvPr name="TextBox 16" id="16"/>
            <p:cNvSpPr txBox="true"/>
            <p:nvPr/>
          </p:nvSpPr>
          <p:spPr>
            <a:xfrm>
              <a:off x="0" y="0"/>
              <a:ext cx="1261498" cy="177358"/>
            </a:xfrm>
            <a:prstGeom prst="rect">
              <a:avLst/>
            </a:prstGeom>
          </p:spPr>
          <p:txBody>
            <a:bodyPr anchor="ctr" rtlCol="false" tIns="50800" lIns="50800" bIns="50800" rIns="50800"/>
            <a:lstStyle/>
            <a:p>
              <a:pPr algn="ctr">
                <a:lnSpc>
                  <a:spcPts val="2889"/>
                </a:lnSpc>
              </a:pPr>
            </a:p>
          </p:txBody>
        </p:sp>
      </p:grpSp>
      <p:sp>
        <p:nvSpPr>
          <p:cNvPr name="TextBox 17" id="17"/>
          <p:cNvSpPr txBox="true"/>
          <p:nvPr/>
        </p:nvSpPr>
        <p:spPr>
          <a:xfrm rot="0">
            <a:off x="1313972" y="6160117"/>
            <a:ext cx="4950128" cy="429895"/>
          </a:xfrm>
          <a:prstGeom prst="rect">
            <a:avLst/>
          </a:prstGeom>
        </p:spPr>
        <p:txBody>
          <a:bodyPr anchor="t" rtlCol="false" tIns="0" lIns="0" bIns="0" rIns="0">
            <a:spAutoFit/>
          </a:bodyPr>
          <a:lstStyle/>
          <a:p>
            <a:pPr algn="l">
              <a:lnSpc>
                <a:spcPts val="3499"/>
              </a:lnSpc>
            </a:pPr>
            <a:r>
              <a:rPr lang="en-US" sz="2799" b="true">
                <a:solidFill>
                  <a:srgbClr val="F3F6FA"/>
                </a:solidFill>
                <a:latin typeface="TT Fors Bold"/>
                <a:ea typeface="TT Fors Bold"/>
                <a:cs typeface="TT Fors Bold"/>
                <a:sym typeface="TT Fors Bold"/>
              </a:rPr>
              <a:t>Security and Surveillance</a:t>
            </a:r>
          </a:p>
        </p:txBody>
      </p:sp>
      <p:sp>
        <p:nvSpPr>
          <p:cNvPr name="TextBox 18" id="18"/>
          <p:cNvSpPr txBox="true"/>
          <p:nvPr/>
        </p:nvSpPr>
        <p:spPr>
          <a:xfrm rot="0">
            <a:off x="1313972" y="6903513"/>
            <a:ext cx="7162144" cy="2040890"/>
          </a:xfrm>
          <a:prstGeom prst="rect">
            <a:avLst/>
          </a:prstGeom>
        </p:spPr>
        <p:txBody>
          <a:bodyPr anchor="t" rtlCol="false" tIns="0" lIns="0" bIns="0" rIns="0">
            <a:spAutoFit/>
          </a:bodyPr>
          <a:lstStyle/>
          <a:p>
            <a:pPr algn="just">
              <a:lnSpc>
                <a:spcPts val="3250"/>
              </a:lnSpc>
            </a:pPr>
            <a:r>
              <a:rPr lang="en-US" sz="2600">
                <a:solidFill>
                  <a:srgbClr val="F3F6FA"/>
                </a:solidFill>
                <a:latin typeface="TT Fors"/>
                <a:ea typeface="TT Fors"/>
                <a:cs typeface="TT Fors"/>
                <a:sym typeface="TT Fors"/>
              </a:rPr>
              <a:t>Improves the quality of low-light surveillance footage, making it easier to identify objects, people, or activities captured in challenging lighting conditions, such as nighttime or dim environments</a:t>
            </a:r>
          </a:p>
        </p:txBody>
      </p:sp>
      <p:grpSp>
        <p:nvGrpSpPr>
          <p:cNvPr name="Group 19" id="19"/>
          <p:cNvGrpSpPr/>
          <p:nvPr/>
        </p:nvGrpSpPr>
        <p:grpSpPr>
          <a:xfrm rot="0">
            <a:off x="9526612" y="3105613"/>
            <a:ext cx="7732688" cy="2461260"/>
            <a:chOff x="0" y="0"/>
            <a:chExt cx="2036593" cy="648233"/>
          </a:xfrm>
        </p:grpSpPr>
        <p:sp>
          <p:nvSpPr>
            <p:cNvPr name="Freeform 20" id="20"/>
            <p:cNvSpPr/>
            <p:nvPr/>
          </p:nvSpPr>
          <p:spPr>
            <a:xfrm flipH="false" flipV="false" rot="0">
              <a:off x="0" y="0"/>
              <a:ext cx="2036593" cy="648233"/>
            </a:xfrm>
            <a:custGeom>
              <a:avLst/>
              <a:gdLst/>
              <a:ahLst/>
              <a:cxnLst/>
              <a:rect r="r" b="b" t="t" l="l"/>
              <a:pathLst>
                <a:path h="648233" w="2036593">
                  <a:moveTo>
                    <a:pt x="50060" y="0"/>
                  </a:moveTo>
                  <a:lnTo>
                    <a:pt x="1986533" y="0"/>
                  </a:lnTo>
                  <a:cubicBezTo>
                    <a:pt x="1999810" y="0"/>
                    <a:pt x="2012543" y="5274"/>
                    <a:pt x="2021931" y="14662"/>
                  </a:cubicBezTo>
                  <a:cubicBezTo>
                    <a:pt x="2031319" y="24050"/>
                    <a:pt x="2036593" y="36783"/>
                    <a:pt x="2036593" y="50060"/>
                  </a:cubicBezTo>
                  <a:lnTo>
                    <a:pt x="2036593" y="598173"/>
                  </a:lnTo>
                  <a:cubicBezTo>
                    <a:pt x="2036593" y="611450"/>
                    <a:pt x="2031319" y="624183"/>
                    <a:pt x="2021931" y="633571"/>
                  </a:cubicBezTo>
                  <a:cubicBezTo>
                    <a:pt x="2012543" y="642959"/>
                    <a:pt x="1999810" y="648233"/>
                    <a:pt x="1986533" y="648233"/>
                  </a:cubicBezTo>
                  <a:lnTo>
                    <a:pt x="50060" y="648233"/>
                  </a:lnTo>
                  <a:cubicBezTo>
                    <a:pt x="22412" y="648233"/>
                    <a:pt x="0" y="625821"/>
                    <a:pt x="0" y="598173"/>
                  </a:cubicBezTo>
                  <a:lnTo>
                    <a:pt x="0" y="50060"/>
                  </a:lnTo>
                  <a:cubicBezTo>
                    <a:pt x="0" y="36783"/>
                    <a:pt x="5274" y="24050"/>
                    <a:pt x="14662" y="14662"/>
                  </a:cubicBezTo>
                  <a:cubicBezTo>
                    <a:pt x="24050" y="5274"/>
                    <a:pt x="36783" y="0"/>
                    <a:pt x="50060" y="0"/>
                  </a:cubicBezTo>
                  <a:close/>
                </a:path>
              </a:pathLst>
            </a:custGeom>
            <a:solidFill>
              <a:srgbClr val="000000">
                <a:alpha val="0"/>
              </a:srgbClr>
            </a:solidFill>
            <a:ln w="38100" cap="rnd">
              <a:solidFill>
                <a:srgbClr val="000000"/>
              </a:solidFill>
              <a:prstDash val="solid"/>
              <a:round/>
            </a:ln>
          </p:spPr>
        </p:sp>
        <p:sp>
          <p:nvSpPr>
            <p:cNvPr name="TextBox 21" id="21"/>
            <p:cNvSpPr txBox="true"/>
            <p:nvPr/>
          </p:nvSpPr>
          <p:spPr>
            <a:xfrm>
              <a:off x="0" y="0"/>
              <a:ext cx="2036593" cy="648233"/>
            </a:xfrm>
            <a:prstGeom prst="rect">
              <a:avLst/>
            </a:prstGeom>
          </p:spPr>
          <p:txBody>
            <a:bodyPr anchor="ctr" rtlCol="false" tIns="50800" lIns="50800" bIns="50800" rIns="50800"/>
            <a:lstStyle/>
            <a:p>
              <a:pPr algn="ctr">
                <a:lnSpc>
                  <a:spcPts val="2889"/>
                </a:lnSpc>
              </a:pPr>
            </a:p>
          </p:txBody>
        </p:sp>
      </p:grpSp>
      <p:grpSp>
        <p:nvGrpSpPr>
          <p:cNvPr name="Group 22" id="22"/>
          <p:cNvGrpSpPr/>
          <p:nvPr/>
        </p:nvGrpSpPr>
        <p:grpSpPr>
          <a:xfrm rot="0">
            <a:off x="9811884" y="2865618"/>
            <a:ext cx="6185203" cy="673407"/>
            <a:chOff x="0" y="0"/>
            <a:chExt cx="1629025" cy="177358"/>
          </a:xfrm>
        </p:grpSpPr>
        <p:sp>
          <p:nvSpPr>
            <p:cNvPr name="Freeform 23" id="23"/>
            <p:cNvSpPr/>
            <p:nvPr/>
          </p:nvSpPr>
          <p:spPr>
            <a:xfrm flipH="false" flipV="false" rot="0">
              <a:off x="0" y="0"/>
              <a:ext cx="1629025" cy="177358"/>
            </a:xfrm>
            <a:custGeom>
              <a:avLst/>
              <a:gdLst/>
              <a:ahLst/>
              <a:cxnLst/>
              <a:rect r="r" b="b" t="t" l="l"/>
              <a:pathLst>
                <a:path h="177358" w="1629025">
                  <a:moveTo>
                    <a:pt x="0" y="0"/>
                  </a:moveTo>
                  <a:lnTo>
                    <a:pt x="1629025" y="0"/>
                  </a:lnTo>
                  <a:lnTo>
                    <a:pt x="1629025" y="177358"/>
                  </a:lnTo>
                  <a:lnTo>
                    <a:pt x="0" y="177358"/>
                  </a:lnTo>
                  <a:close/>
                </a:path>
              </a:pathLst>
            </a:custGeom>
            <a:solidFill>
              <a:srgbClr val="1C3F60"/>
            </a:solidFill>
          </p:spPr>
        </p:sp>
        <p:sp>
          <p:nvSpPr>
            <p:cNvPr name="TextBox 24" id="24"/>
            <p:cNvSpPr txBox="true"/>
            <p:nvPr/>
          </p:nvSpPr>
          <p:spPr>
            <a:xfrm>
              <a:off x="0" y="0"/>
              <a:ext cx="1629025" cy="177358"/>
            </a:xfrm>
            <a:prstGeom prst="rect">
              <a:avLst/>
            </a:prstGeom>
          </p:spPr>
          <p:txBody>
            <a:bodyPr anchor="ctr" rtlCol="false" tIns="50800" lIns="50800" bIns="50800" rIns="50800"/>
            <a:lstStyle/>
            <a:p>
              <a:pPr algn="ctr">
                <a:lnSpc>
                  <a:spcPts val="2889"/>
                </a:lnSpc>
              </a:pPr>
            </a:p>
          </p:txBody>
        </p:sp>
      </p:grpSp>
      <p:sp>
        <p:nvSpPr>
          <p:cNvPr name="TextBox 25" id="25"/>
          <p:cNvSpPr txBox="true"/>
          <p:nvPr/>
        </p:nvSpPr>
        <p:spPr>
          <a:xfrm rot="0">
            <a:off x="9811884" y="2982612"/>
            <a:ext cx="6185203" cy="429895"/>
          </a:xfrm>
          <a:prstGeom prst="rect">
            <a:avLst/>
          </a:prstGeom>
        </p:spPr>
        <p:txBody>
          <a:bodyPr anchor="t" rtlCol="false" tIns="0" lIns="0" bIns="0" rIns="0">
            <a:spAutoFit/>
          </a:bodyPr>
          <a:lstStyle/>
          <a:p>
            <a:pPr algn="ctr">
              <a:lnSpc>
                <a:spcPts val="3499"/>
              </a:lnSpc>
            </a:pPr>
            <a:r>
              <a:rPr lang="en-US" b="true" sz="2799">
                <a:solidFill>
                  <a:srgbClr val="F3F6FA"/>
                </a:solidFill>
                <a:latin typeface="TT Fors Bold"/>
                <a:ea typeface="TT Fors Bold"/>
                <a:cs typeface="TT Fors Bold"/>
                <a:sym typeface="TT Fors Bold"/>
              </a:rPr>
              <a:t>Astronomy and Remote Sensing</a:t>
            </a:r>
          </a:p>
        </p:txBody>
      </p:sp>
      <p:sp>
        <p:nvSpPr>
          <p:cNvPr name="TextBox 26" id="26"/>
          <p:cNvSpPr txBox="true"/>
          <p:nvPr/>
        </p:nvSpPr>
        <p:spPr>
          <a:xfrm rot="0">
            <a:off x="9811884" y="3689667"/>
            <a:ext cx="7620364" cy="2040890"/>
          </a:xfrm>
          <a:prstGeom prst="rect">
            <a:avLst/>
          </a:prstGeom>
        </p:spPr>
        <p:txBody>
          <a:bodyPr anchor="t" rtlCol="false" tIns="0" lIns="0" bIns="0" rIns="0">
            <a:spAutoFit/>
          </a:bodyPr>
          <a:lstStyle/>
          <a:p>
            <a:pPr algn="just">
              <a:lnSpc>
                <a:spcPts val="3250"/>
              </a:lnSpc>
            </a:pPr>
            <a:r>
              <a:rPr lang="en-US" sz="2600">
                <a:solidFill>
                  <a:srgbClr val="F3F6FA"/>
                </a:solidFill>
                <a:latin typeface="TT Fors"/>
                <a:ea typeface="TT Fors"/>
                <a:cs typeface="TT Fors"/>
                <a:sym typeface="TT Fors"/>
              </a:rPr>
              <a:t>Enhances contrast and brightness in images of space or satellite captures of Earth, where lighting can vary drastically. This helps scientists and researchers better analyze celestial objects or monitor geographical changes.</a:t>
            </a:r>
          </a:p>
        </p:txBody>
      </p:sp>
      <p:grpSp>
        <p:nvGrpSpPr>
          <p:cNvPr name="Group 27" id="27"/>
          <p:cNvGrpSpPr/>
          <p:nvPr/>
        </p:nvGrpSpPr>
        <p:grpSpPr>
          <a:xfrm rot="0">
            <a:off x="9526612" y="6283118"/>
            <a:ext cx="7732688" cy="2461260"/>
            <a:chOff x="0" y="0"/>
            <a:chExt cx="2036593" cy="648233"/>
          </a:xfrm>
        </p:grpSpPr>
        <p:sp>
          <p:nvSpPr>
            <p:cNvPr name="Freeform 28" id="28"/>
            <p:cNvSpPr/>
            <p:nvPr/>
          </p:nvSpPr>
          <p:spPr>
            <a:xfrm flipH="false" flipV="false" rot="0">
              <a:off x="0" y="0"/>
              <a:ext cx="2036593" cy="648233"/>
            </a:xfrm>
            <a:custGeom>
              <a:avLst/>
              <a:gdLst/>
              <a:ahLst/>
              <a:cxnLst/>
              <a:rect r="r" b="b" t="t" l="l"/>
              <a:pathLst>
                <a:path h="648233" w="2036593">
                  <a:moveTo>
                    <a:pt x="50060" y="0"/>
                  </a:moveTo>
                  <a:lnTo>
                    <a:pt x="1986533" y="0"/>
                  </a:lnTo>
                  <a:cubicBezTo>
                    <a:pt x="1999810" y="0"/>
                    <a:pt x="2012543" y="5274"/>
                    <a:pt x="2021931" y="14662"/>
                  </a:cubicBezTo>
                  <a:cubicBezTo>
                    <a:pt x="2031319" y="24050"/>
                    <a:pt x="2036593" y="36783"/>
                    <a:pt x="2036593" y="50060"/>
                  </a:cubicBezTo>
                  <a:lnTo>
                    <a:pt x="2036593" y="598173"/>
                  </a:lnTo>
                  <a:cubicBezTo>
                    <a:pt x="2036593" y="611450"/>
                    <a:pt x="2031319" y="624183"/>
                    <a:pt x="2021931" y="633571"/>
                  </a:cubicBezTo>
                  <a:cubicBezTo>
                    <a:pt x="2012543" y="642959"/>
                    <a:pt x="1999810" y="648233"/>
                    <a:pt x="1986533" y="648233"/>
                  </a:cubicBezTo>
                  <a:lnTo>
                    <a:pt x="50060" y="648233"/>
                  </a:lnTo>
                  <a:cubicBezTo>
                    <a:pt x="22412" y="648233"/>
                    <a:pt x="0" y="625821"/>
                    <a:pt x="0" y="598173"/>
                  </a:cubicBezTo>
                  <a:lnTo>
                    <a:pt x="0" y="50060"/>
                  </a:lnTo>
                  <a:cubicBezTo>
                    <a:pt x="0" y="36783"/>
                    <a:pt x="5274" y="24050"/>
                    <a:pt x="14662" y="14662"/>
                  </a:cubicBezTo>
                  <a:cubicBezTo>
                    <a:pt x="24050" y="5274"/>
                    <a:pt x="36783" y="0"/>
                    <a:pt x="50060" y="0"/>
                  </a:cubicBezTo>
                  <a:close/>
                </a:path>
              </a:pathLst>
            </a:custGeom>
            <a:solidFill>
              <a:srgbClr val="000000">
                <a:alpha val="0"/>
              </a:srgbClr>
            </a:solidFill>
            <a:ln w="38100" cap="rnd">
              <a:solidFill>
                <a:srgbClr val="000000"/>
              </a:solidFill>
              <a:prstDash val="solid"/>
              <a:round/>
            </a:ln>
          </p:spPr>
        </p:sp>
        <p:sp>
          <p:nvSpPr>
            <p:cNvPr name="TextBox 29" id="29"/>
            <p:cNvSpPr txBox="true"/>
            <p:nvPr/>
          </p:nvSpPr>
          <p:spPr>
            <a:xfrm>
              <a:off x="0" y="0"/>
              <a:ext cx="2036593" cy="648233"/>
            </a:xfrm>
            <a:prstGeom prst="rect">
              <a:avLst/>
            </a:prstGeom>
          </p:spPr>
          <p:txBody>
            <a:bodyPr anchor="ctr" rtlCol="false" tIns="50800" lIns="50800" bIns="50800" rIns="50800"/>
            <a:lstStyle/>
            <a:p>
              <a:pPr algn="ctr">
                <a:lnSpc>
                  <a:spcPts val="2889"/>
                </a:lnSpc>
              </a:pPr>
            </a:p>
          </p:txBody>
        </p:sp>
      </p:grpSp>
      <p:grpSp>
        <p:nvGrpSpPr>
          <p:cNvPr name="Group 30" id="30"/>
          <p:cNvGrpSpPr/>
          <p:nvPr/>
        </p:nvGrpSpPr>
        <p:grpSpPr>
          <a:xfrm rot="0">
            <a:off x="9811884" y="6091345"/>
            <a:ext cx="5967830" cy="625185"/>
            <a:chOff x="0" y="0"/>
            <a:chExt cx="1571774" cy="164658"/>
          </a:xfrm>
        </p:grpSpPr>
        <p:sp>
          <p:nvSpPr>
            <p:cNvPr name="Freeform 31" id="31"/>
            <p:cNvSpPr/>
            <p:nvPr/>
          </p:nvSpPr>
          <p:spPr>
            <a:xfrm flipH="false" flipV="false" rot="0">
              <a:off x="0" y="0"/>
              <a:ext cx="1571774" cy="164658"/>
            </a:xfrm>
            <a:custGeom>
              <a:avLst/>
              <a:gdLst/>
              <a:ahLst/>
              <a:cxnLst/>
              <a:rect r="r" b="b" t="t" l="l"/>
              <a:pathLst>
                <a:path h="164658" w="1571774">
                  <a:moveTo>
                    <a:pt x="0" y="0"/>
                  </a:moveTo>
                  <a:lnTo>
                    <a:pt x="1571774" y="0"/>
                  </a:lnTo>
                  <a:lnTo>
                    <a:pt x="1571774" y="164658"/>
                  </a:lnTo>
                  <a:lnTo>
                    <a:pt x="0" y="164658"/>
                  </a:lnTo>
                  <a:close/>
                </a:path>
              </a:pathLst>
            </a:custGeom>
            <a:solidFill>
              <a:srgbClr val="1C3F60"/>
            </a:solidFill>
          </p:spPr>
        </p:sp>
        <p:sp>
          <p:nvSpPr>
            <p:cNvPr name="TextBox 32" id="32"/>
            <p:cNvSpPr txBox="true"/>
            <p:nvPr/>
          </p:nvSpPr>
          <p:spPr>
            <a:xfrm>
              <a:off x="0" y="0"/>
              <a:ext cx="1571774" cy="164658"/>
            </a:xfrm>
            <a:prstGeom prst="rect">
              <a:avLst/>
            </a:prstGeom>
          </p:spPr>
          <p:txBody>
            <a:bodyPr anchor="ctr" rtlCol="false" tIns="50800" lIns="50800" bIns="50800" rIns="50800"/>
            <a:lstStyle/>
            <a:p>
              <a:pPr algn="ctr">
                <a:lnSpc>
                  <a:spcPts val="2889"/>
                </a:lnSpc>
              </a:pPr>
            </a:p>
          </p:txBody>
        </p:sp>
      </p:grpSp>
      <p:sp>
        <p:nvSpPr>
          <p:cNvPr name="TextBox 33" id="33"/>
          <p:cNvSpPr txBox="true"/>
          <p:nvPr/>
        </p:nvSpPr>
        <p:spPr>
          <a:xfrm rot="0">
            <a:off x="9811884" y="6160117"/>
            <a:ext cx="5967830" cy="429895"/>
          </a:xfrm>
          <a:prstGeom prst="rect">
            <a:avLst/>
          </a:prstGeom>
        </p:spPr>
        <p:txBody>
          <a:bodyPr anchor="t" rtlCol="false" tIns="0" lIns="0" bIns="0" rIns="0">
            <a:spAutoFit/>
          </a:bodyPr>
          <a:lstStyle/>
          <a:p>
            <a:pPr algn="ctr">
              <a:lnSpc>
                <a:spcPts val="3499"/>
              </a:lnSpc>
            </a:pPr>
            <a:r>
              <a:rPr lang="en-US" b="true" sz="2799">
                <a:solidFill>
                  <a:srgbClr val="F3F6FA"/>
                </a:solidFill>
                <a:latin typeface="TT Fors Bold"/>
                <a:ea typeface="TT Fors Bold"/>
                <a:cs typeface="TT Fors Bold"/>
                <a:sym typeface="TT Fors Bold"/>
              </a:rPr>
              <a:t>Photography and Social Media</a:t>
            </a:r>
          </a:p>
        </p:txBody>
      </p:sp>
      <p:sp>
        <p:nvSpPr>
          <p:cNvPr name="TextBox 34" id="34"/>
          <p:cNvSpPr txBox="true"/>
          <p:nvPr/>
        </p:nvSpPr>
        <p:spPr>
          <a:xfrm rot="0">
            <a:off x="9811884" y="6903513"/>
            <a:ext cx="7162144" cy="2040890"/>
          </a:xfrm>
          <a:prstGeom prst="rect">
            <a:avLst/>
          </a:prstGeom>
        </p:spPr>
        <p:txBody>
          <a:bodyPr anchor="t" rtlCol="false" tIns="0" lIns="0" bIns="0" rIns="0">
            <a:spAutoFit/>
          </a:bodyPr>
          <a:lstStyle/>
          <a:p>
            <a:pPr algn="just">
              <a:lnSpc>
                <a:spcPts val="3250"/>
              </a:lnSpc>
            </a:pPr>
            <a:r>
              <a:rPr lang="en-US" sz="2600">
                <a:solidFill>
                  <a:srgbClr val="F3F6FA"/>
                </a:solidFill>
                <a:latin typeface="TT Fors"/>
                <a:ea typeface="TT Fors"/>
                <a:cs typeface="TT Fors"/>
                <a:sym typeface="TT Fors"/>
              </a:rPr>
              <a:t>Allows photographers and social media users to easily enhance underexposed photos, bringing out details in shadows and dark areas to improve image quality before sharing or publishing.</a:t>
            </a:r>
          </a:p>
        </p:txBody>
      </p:sp>
      <p:sp>
        <p:nvSpPr>
          <p:cNvPr name="Freeform 35" id="35"/>
          <p:cNvSpPr/>
          <p:nvPr/>
        </p:nvSpPr>
        <p:spPr>
          <a:xfrm flipH="false" flipV="false" rot="-2700000">
            <a:off x="16077641" y="-3942177"/>
            <a:ext cx="5719997" cy="8525741"/>
          </a:xfrm>
          <a:custGeom>
            <a:avLst/>
            <a:gdLst/>
            <a:ahLst/>
            <a:cxnLst/>
            <a:rect r="r" b="b" t="t" l="l"/>
            <a:pathLst>
              <a:path h="8525741" w="5719997">
                <a:moveTo>
                  <a:pt x="0" y="0"/>
                </a:moveTo>
                <a:lnTo>
                  <a:pt x="5719997" y="0"/>
                </a:lnTo>
                <a:lnTo>
                  <a:pt x="5719997" y="8525742"/>
                </a:lnTo>
                <a:lnTo>
                  <a:pt x="0" y="85257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6" id="36"/>
          <p:cNvSpPr/>
          <p:nvPr/>
        </p:nvSpPr>
        <p:spPr>
          <a:xfrm flipH="false" flipV="false" rot="-2700000">
            <a:off x="-3464289" y="6664482"/>
            <a:ext cx="5719997" cy="8525741"/>
          </a:xfrm>
          <a:custGeom>
            <a:avLst/>
            <a:gdLst/>
            <a:ahLst/>
            <a:cxnLst/>
            <a:rect r="r" b="b" t="t" l="l"/>
            <a:pathLst>
              <a:path h="8525741" w="5719997">
                <a:moveTo>
                  <a:pt x="0" y="0"/>
                </a:moveTo>
                <a:lnTo>
                  <a:pt x="5719997" y="0"/>
                </a:lnTo>
                <a:lnTo>
                  <a:pt x="5719997" y="8525741"/>
                </a:lnTo>
                <a:lnTo>
                  <a:pt x="0" y="85257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5246370"/>
            <a:chOff x="0" y="0"/>
            <a:chExt cx="2833290" cy="812800"/>
          </a:xfrm>
        </p:grpSpPr>
        <p:sp>
          <p:nvSpPr>
            <p:cNvPr name="Freeform 3" id="3"/>
            <p:cNvSpPr/>
            <p:nvPr/>
          </p:nvSpPr>
          <p:spPr>
            <a:xfrm flipH="false" flipV="false" rot="0">
              <a:off x="0" y="0"/>
              <a:ext cx="2833290" cy="812800"/>
            </a:xfrm>
            <a:custGeom>
              <a:avLst/>
              <a:gdLst/>
              <a:ahLst/>
              <a:cxnLst/>
              <a:rect r="r" b="b" t="t" l="l"/>
              <a:pathLst>
                <a:path h="812800" w="2833290">
                  <a:moveTo>
                    <a:pt x="0" y="0"/>
                  </a:moveTo>
                  <a:lnTo>
                    <a:pt x="2833290" y="0"/>
                  </a:lnTo>
                  <a:lnTo>
                    <a:pt x="2833290" y="812800"/>
                  </a:lnTo>
                  <a:lnTo>
                    <a:pt x="0" y="812800"/>
                  </a:lnTo>
                  <a:close/>
                </a:path>
              </a:pathLst>
            </a:custGeom>
            <a:blipFill>
              <a:blip r:embed="rId2"/>
              <a:stretch>
                <a:fillRect l="0" t="-66122" r="0" b="-66122"/>
              </a:stretch>
            </a:blipFill>
          </p:spPr>
        </p:sp>
      </p:grpSp>
      <p:sp>
        <p:nvSpPr>
          <p:cNvPr name="TextBox 4" id="4"/>
          <p:cNvSpPr txBox="true"/>
          <p:nvPr/>
        </p:nvSpPr>
        <p:spPr>
          <a:xfrm rot="0">
            <a:off x="3768308" y="6073763"/>
            <a:ext cx="10751384" cy="1274457"/>
          </a:xfrm>
          <a:prstGeom prst="rect">
            <a:avLst/>
          </a:prstGeom>
        </p:spPr>
        <p:txBody>
          <a:bodyPr anchor="t" rtlCol="false" tIns="0" lIns="0" bIns="0" rIns="0">
            <a:spAutoFit/>
          </a:bodyPr>
          <a:lstStyle/>
          <a:p>
            <a:pPr algn="ctr">
              <a:lnSpc>
                <a:spcPts val="9476"/>
              </a:lnSpc>
            </a:pPr>
            <a:r>
              <a:rPr lang="en-US" b="true" sz="9571" spc="-191">
                <a:solidFill>
                  <a:srgbClr val="F3F6FA"/>
                </a:solidFill>
                <a:latin typeface="Bebas Neue Bold"/>
                <a:ea typeface="Bebas Neue Bold"/>
                <a:cs typeface="Bebas Neue Bold"/>
                <a:sym typeface="Bebas Neue Bold"/>
              </a:rPr>
              <a:t>DIVING INTO THE CODE</a:t>
            </a:r>
          </a:p>
        </p:txBody>
      </p:sp>
      <p:sp>
        <p:nvSpPr>
          <p:cNvPr name="TextBox 5" id="5"/>
          <p:cNvSpPr txBox="true"/>
          <p:nvPr/>
        </p:nvSpPr>
        <p:spPr>
          <a:xfrm rot="0">
            <a:off x="3444667" y="7291070"/>
            <a:ext cx="11398666" cy="1471930"/>
          </a:xfrm>
          <a:prstGeom prst="rect">
            <a:avLst/>
          </a:prstGeom>
        </p:spPr>
        <p:txBody>
          <a:bodyPr anchor="t" rtlCol="false" tIns="0" lIns="0" bIns="0" rIns="0">
            <a:spAutoFit/>
          </a:bodyPr>
          <a:lstStyle/>
          <a:p>
            <a:pPr algn="ctr">
              <a:lnSpc>
                <a:spcPts val="3919"/>
              </a:lnSpc>
            </a:pPr>
            <a:r>
              <a:rPr lang="en-US" sz="2799">
                <a:solidFill>
                  <a:srgbClr val="F3F6FA"/>
                </a:solidFill>
                <a:latin typeface="TT Fors"/>
                <a:ea typeface="TT Fors"/>
                <a:cs typeface="TT Fors"/>
                <a:sym typeface="TT Fors"/>
              </a:rPr>
              <a:t> “Let us now unlock the power of image enhancement by exploring how advanced algorithms can transform underexposed images into visually clear, high-contrast results.”</a:t>
            </a:r>
          </a:p>
        </p:txBody>
      </p:sp>
      <p:sp>
        <p:nvSpPr>
          <p:cNvPr name="Freeform 6" id="6"/>
          <p:cNvSpPr/>
          <p:nvPr/>
        </p:nvSpPr>
        <p:spPr>
          <a:xfrm flipH="false" flipV="false" rot="-8100000">
            <a:off x="-3464289" y="2357633"/>
            <a:ext cx="5719997" cy="8525741"/>
          </a:xfrm>
          <a:custGeom>
            <a:avLst/>
            <a:gdLst/>
            <a:ahLst/>
            <a:cxnLst/>
            <a:rect r="r" b="b" t="t" l="l"/>
            <a:pathLst>
              <a:path h="8525741" w="5719997">
                <a:moveTo>
                  <a:pt x="0" y="0"/>
                </a:moveTo>
                <a:lnTo>
                  <a:pt x="5719997" y="0"/>
                </a:lnTo>
                <a:lnTo>
                  <a:pt x="5719997" y="8525742"/>
                </a:lnTo>
                <a:lnTo>
                  <a:pt x="0" y="85257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8100000">
            <a:off x="16000532" y="2357633"/>
            <a:ext cx="5719997" cy="8525741"/>
          </a:xfrm>
          <a:custGeom>
            <a:avLst/>
            <a:gdLst/>
            <a:ahLst/>
            <a:cxnLst/>
            <a:rect r="r" b="b" t="t" l="l"/>
            <a:pathLst>
              <a:path h="8525741" w="5719997">
                <a:moveTo>
                  <a:pt x="0" y="0"/>
                </a:moveTo>
                <a:lnTo>
                  <a:pt x="5719997" y="0"/>
                </a:lnTo>
                <a:lnTo>
                  <a:pt x="5719997" y="8525742"/>
                </a:lnTo>
                <a:lnTo>
                  <a:pt x="0" y="85257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false" flipV="false" rot="-8100000">
            <a:off x="10035492" y="2370938"/>
            <a:ext cx="11236062" cy="16747518"/>
          </a:xfrm>
          <a:custGeom>
            <a:avLst/>
            <a:gdLst/>
            <a:ahLst/>
            <a:cxnLst/>
            <a:rect r="r" b="b" t="t" l="l"/>
            <a:pathLst>
              <a:path h="16747518" w="11236062">
                <a:moveTo>
                  <a:pt x="0" y="0"/>
                </a:moveTo>
                <a:lnTo>
                  <a:pt x="11236062" y="0"/>
                </a:lnTo>
                <a:lnTo>
                  <a:pt x="11236062" y="16747518"/>
                </a:lnTo>
                <a:lnTo>
                  <a:pt x="0" y="167475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21628" y="445433"/>
            <a:ext cx="17692394" cy="966724"/>
          </a:xfrm>
          <a:prstGeom prst="rect">
            <a:avLst/>
          </a:prstGeom>
        </p:spPr>
        <p:txBody>
          <a:bodyPr anchor="t" rtlCol="false" tIns="0" lIns="0" bIns="0" rIns="0">
            <a:spAutoFit/>
          </a:bodyPr>
          <a:lstStyle/>
          <a:p>
            <a:pPr algn="l">
              <a:lnSpc>
                <a:spcPts val="7128"/>
              </a:lnSpc>
            </a:pPr>
            <a:r>
              <a:rPr lang="en-US" sz="7200" spc="-144" b="true">
                <a:solidFill>
                  <a:srgbClr val="F3F6FA"/>
                </a:solidFill>
                <a:latin typeface="Bebas Neue Bold"/>
                <a:ea typeface="Bebas Neue Bold"/>
                <a:cs typeface="Bebas Neue Bold"/>
                <a:sym typeface="Bebas Neue Bold"/>
              </a:rPr>
              <a:t>1) CLAHE ( Contrast Limited Adaptive Histogram Equalization )</a:t>
            </a:r>
          </a:p>
        </p:txBody>
      </p:sp>
      <p:grpSp>
        <p:nvGrpSpPr>
          <p:cNvPr name="Group 4" id="4"/>
          <p:cNvGrpSpPr/>
          <p:nvPr/>
        </p:nvGrpSpPr>
        <p:grpSpPr>
          <a:xfrm rot="0">
            <a:off x="5759833" y="1888841"/>
            <a:ext cx="7105005" cy="710500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8888" t="0" r="-38888" b="0"/>
              </a:stretch>
            </a:blipFill>
            <a:ln w="238125" cap="sq">
              <a:solidFill>
                <a:srgbClr val="262262"/>
              </a:solidFill>
              <a:prstDash val="solid"/>
              <a:miter/>
            </a:ln>
          </p:spPr>
        </p:sp>
      </p:grpSp>
      <p:grpSp>
        <p:nvGrpSpPr>
          <p:cNvPr name="Group 6" id="6"/>
          <p:cNvGrpSpPr/>
          <p:nvPr/>
        </p:nvGrpSpPr>
        <p:grpSpPr>
          <a:xfrm rot="0">
            <a:off x="1028700" y="2047943"/>
            <a:ext cx="8115300" cy="6191115"/>
            <a:chOff x="0" y="0"/>
            <a:chExt cx="2137363" cy="1630582"/>
          </a:xfrm>
        </p:grpSpPr>
        <p:sp>
          <p:nvSpPr>
            <p:cNvPr name="Freeform 7" id="7"/>
            <p:cNvSpPr/>
            <p:nvPr/>
          </p:nvSpPr>
          <p:spPr>
            <a:xfrm flipH="false" flipV="false" rot="0">
              <a:off x="0" y="0"/>
              <a:ext cx="2137363" cy="1630582"/>
            </a:xfrm>
            <a:custGeom>
              <a:avLst/>
              <a:gdLst/>
              <a:ahLst/>
              <a:cxnLst/>
              <a:rect r="r" b="b" t="t" l="l"/>
              <a:pathLst>
                <a:path h="1630582" w="2137363">
                  <a:moveTo>
                    <a:pt x="47700" y="0"/>
                  </a:moveTo>
                  <a:lnTo>
                    <a:pt x="2089663" y="0"/>
                  </a:lnTo>
                  <a:cubicBezTo>
                    <a:pt x="2102314" y="0"/>
                    <a:pt x="2114447" y="5025"/>
                    <a:pt x="2123392" y="13971"/>
                  </a:cubicBezTo>
                  <a:cubicBezTo>
                    <a:pt x="2132337" y="22916"/>
                    <a:pt x="2137363" y="35049"/>
                    <a:pt x="2137363" y="47700"/>
                  </a:cubicBezTo>
                  <a:lnTo>
                    <a:pt x="2137363" y="1582882"/>
                  </a:lnTo>
                  <a:cubicBezTo>
                    <a:pt x="2137363" y="1595533"/>
                    <a:pt x="2132337" y="1607665"/>
                    <a:pt x="2123392" y="1616611"/>
                  </a:cubicBezTo>
                  <a:cubicBezTo>
                    <a:pt x="2114447" y="1625556"/>
                    <a:pt x="2102314" y="1630582"/>
                    <a:pt x="2089663" y="1630582"/>
                  </a:cubicBezTo>
                  <a:lnTo>
                    <a:pt x="47700" y="1630582"/>
                  </a:lnTo>
                  <a:cubicBezTo>
                    <a:pt x="35049" y="1630582"/>
                    <a:pt x="22916" y="1625556"/>
                    <a:pt x="13971" y="1616611"/>
                  </a:cubicBezTo>
                  <a:cubicBezTo>
                    <a:pt x="5025" y="1607665"/>
                    <a:pt x="0" y="1595533"/>
                    <a:pt x="0" y="1582882"/>
                  </a:cubicBezTo>
                  <a:lnTo>
                    <a:pt x="0" y="47700"/>
                  </a:lnTo>
                  <a:cubicBezTo>
                    <a:pt x="0" y="35049"/>
                    <a:pt x="5025" y="22916"/>
                    <a:pt x="13971" y="13971"/>
                  </a:cubicBezTo>
                  <a:cubicBezTo>
                    <a:pt x="22916" y="5025"/>
                    <a:pt x="35049" y="0"/>
                    <a:pt x="47700" y="0"/>
                  </a:cubicBezTo>
                  <a:close/>
                </a:path>
              </a:pathLst>
            </a:custGeom>
            <a:solidFill>
              <a:srgbClr val="000000">
                <a:alpha val="0"/>
              </a:srgbClr>
            </a:solidFill>
            <a:ln w="38100" cap="rnd">
              <a:solidFill>
                <a:srgbClr val="F3F6FA"/>
              </a:solidFill>
              <a:prstDash val="solid"/>
              <a:round/>
            </a:ln>
          </p:spPr>
        </p:sp>
        <p:sp>
          <p:nvSpPr>
            <p:cNvPr name="TextBox 8" id="8"/>
            <p:cNvSpPr txBox="true"/>
            <p:nvPr/>
          </p:nvSpPr>
          <p:spPr>
            <a:xfrm>
              <a:off x="0" y="0"/>
              <a:ext cx="2137363" cy="1630582"/>
            </a:xfrm>
            <a:prstGeom prst="rect">
              <a:avLst/>
            </a:prstGeom>
          </p:spPr>
          <p:txBody>
            <a:bodyPr anchor="ctr" rtlCol="false" tIns="50800" lIns="50800" bIns="50800" rIns="50800"/>
            <a:lstStyle/>
            <a:p>
              <a:pPr algn="ctr">
                <a:lnSpc>
                  <a:spcPts val="2889"/>
                </a:lnSpc>
              </a:pPr>
            </a:p>
          </p:txBody>
        </p:sp>
      </p:grpSp>
      <p:sp>
        <p:nvSpPr>
          <p:cNvPr name="TextBox 9" id="9"/>
          <p:cNvSpPr txBox="true"/>
          <p:nvPr/>
        </p:nvSpPr>
        <p:spPr>
          <a:xfrm rot="0">
            <a:off x="1478806" y="2825105"/>
            <a:ext cx="7215088" cy="3963652"/>
          </a:xfrm>
          <a:prstGeom prst="rect">
            <a:avLst/>
          </a:prstGeom>
        </p:spPr>
        <p:txBody>
          <a:bodyPr anchor="t" rtlCol="false" tIns="0" lIns="0" bIns="0" rIns="0">
            <a:spAutoFit/>
          </a:bodyPr>
          <a:lstStyle/>
          <a:p>
            <a:pPr algn="just">
              <a:lnSpc>
                <a:spcPts val="3935"/>
              </a:lnSpc>
            </a:pPr>
            <a:r>
              <a:rPr lang="en-US" sz="2810">
                <a:solidFill>
                  <a:srgbClr val="F3F6FA"/>
                </a:solidFill>
                <a:latin typeface="TT Fors"/>
                <a:ea typeface="TT Fors"/>
                <a:cs typeface="TT Fors"/>
                <a:sym typeface="TT Fors"/>
              </a:rPr>
              <a:t>CLAHE</a:t>
            </a:r>
            <a:r>
              <a:rPr lang="en-US" sz="2810">
                <a:solidFill>
                  <a:srgbClr val="F3F6FA"/>
                </a:solidFill>
                <a:latin typeface="TT Fors"/>
                <a:ea typeface="TT Fors"/>
                <a:cs typeface="TT Fors"/>
                <a:sym typeface="TT Fors"/>
              </a:rPr>
              <a:t> (Contrast Limited Adaptive Histogram Equalization) is an image processing technique that improves local contrast by applying histogram equalization to small regions within the image, preventing over-amplification of noise and enhancing details, especially in textured or low-light areas.</a:t>
            </a:r>
          </a:p>
        </p:txBody>
      </p:sp>
      <p:grpSp>
        <p:nvGrpSpPr>
          <p:cNvPr name="Group 10" id="10"/>
          <p:cNvGrpSpPr/>
          <p:nvPr/>
        </p:nvGrpSpPr>
        <p:grpSpPr>
          <a:xfrm rot="0">
            <a:off x="9540340" y="2047943"/>
            <a:ext cx="8115300" cy="6191115"/>
            <a:chOff x="0" y="0"/>
            <a:chExt cx="2137363" cy="1630582"/>
          </a:xfrm>
        </p:grpSpPr>
        <p:sp>
          <p:nvSpPr>
            <p:cNvPr name="Freeform 11" id="11"/>
            <p:cNvSpPr/>
            <p:nvPr/>
          </p:nvSpPr>
          <p:spPr>
            <a:xfrm flipH="false" flipV="false" rot="0">
              <a:off x="0" y="0"/>
              <a:ext cx="2137363" cy="1630582"/>
            </a:xfrm>
            <a:custGeom>
              <a:avLst/>
              <a:gdLst/>
              <a:ahLst/>
              <a:cxnLst/>
              <a:rect r="r" b="b" t="t" l="l"/>
              <a:pathLst>
                <a:path h="1630582" w="2137363">
                  <a:moveTo>
                    <a:pt x="47700" y="0"/>
                  </a:moveTo>
                  <a:lnTo>
                    <a:pt x="2089663" y="0"/>
                  </a:lnTo>
                  <a:cubicBezTo>
                    <a:pt x="2102314" y="0"/>
                    <a:pt x="2114447" y="5025"/>
                    <a:pt x="2123392" y="13971"/>
                  </a:cubicBezTo>
                  <a:cubicBezTo>
                    <a:pt x="2132337" y="22916"/>
                    <a:pt x="2137363" y="35049"/>
                    <a:pt x="2137363" y="47700"/>
                  </a:cubicBezTo>
                  <a:lnTo>
                    <a:pt x="2137363" y="1582882"/>
                  </a:lnTo>
                  <a:cubicBezTo>
                    <a:pt x="2137363" y="1595533"/>
                    <a:pt x="2132337" y="1607665"/>
                    <a:pt x="2123392" y="1616611"/>
                  </a:cubicBezTo>
                  <a:cubicBezTo>
                    <a:pt x="2114447" y="1625556"/>
                    <a:pt x="2102314" y="1630582"/>
                    <a:pt x="2089663" y="1630582"/>
                  </a:cubicBezTo>
                  <a:lnTo>
                    <a:pt x="47700" y="1630582"/>
                  </a:lnTo>
                  <a:cubicBezTo>
                    <a:pt x="35049" y="1630582"/>
                    <a:pt x="22916" y="1625556"/>
                    <a:pt x="13971" y="1616611"/>
                  </a:cubicBezTo>
                  <a:cubicBezTo>
                    <a:pt x="5025" y="1607665"/>
                    <a:pt x="0" y="1595533"/>
                    <a:pt x="0" y="1582882"/>
                  </a:cubicBezTo>
                  <a:lnTo>
                    <a:pt x="0" y="47700"/>
                  </a:lnTo>
                  <a:cubicBezTo>
                    <a:pt x="0" y="35049"/>
                    <a:pt x="5025" y="22916"/>
                    <a:pt x="13971" y="13971"/>
                  </a:cubicBezTo>
                  <a:cubicBezTo>
                    <a:pt x="22916" y="5025"/>
                    <a:pt x="35049" y="0"/>
                    <a:pt x="47700" y="0"/>
                  </a:cubicBezTo>
                  <a:close/>
                </a:path>
              </a:pathLst>
            </a:custGeom>
            <a:solidFill>
              <a:srgbClr val="000000">
                <a:alpha val="0"/>
              </a:srgbClr>
            </a:solidFill>
            <a:ln w="38100" cap="rnd">
              <a:solidFill>
                <a:srgbClr val="F3F6FA"/>
              </a:solidFill>
              <a:prstDash val="solid"/>
              <a:round/>
            </a:ln>
          </p:spPr>
        </p:sp>
        <p:sp>
          <p:nvSpPr>
            <p:cNvPr name="TextBox 12" id="12"/>
            <p:cNvSpPr txBox="true"/>
            <p:nvPr/>
          </p:nvSpPr>
          <p:spPr>
            <a:xfrm>
              <a:off x="0" y="0"/>
              <a:ext cx="2137363" cy="1630582"/>
            </a:xfrm>
            <a:prstGeom prst="rect">
              <a:avLst/>
            </a:prstGeom>
          </p:spPr>
          <p:txBody>
            <a:bodyPr anchor="ctr" rtlCol="false" tIns="50800" lIns="50800" bIns="50800" rIns="50800"/>
            <a:lstStyle/>
            <a:p>
              <a:pPr algn="ctr">
                <a:lnSpc>
                  <a:spcPts val="2889"/>
                </a:lnSpc>
              </a:pPr>
            </a:p>
          </p:txBody>
        </p:sp>
      </p:grpSp>
      <p:sp>
        <p:nvSpPr>
          <p:cNvPr name="TextBox 13" id="13"/>
          <p:cNvSpPr txBox="true"/>
          <p:nvPr/>
        </p:nvSpPr>
        <p:spPr>
          <a:xfrm rot="0">
            <a:off x="10044212" y="2825105"/>
            <a:ext cx="7215088" cy="4958127"/>
          </a:xfrm>
          <a:prstGeom prst="rect">
            <a:avLst/>
          </a:prstGeom>
        </p:spPr>
        <p:txBody>
          <a:bodyPr anchor="t" rtlCol="false" tIns="0" lIns="0" bIns="0" rIns="0">
            <a:spAutoFit/>
          </a:bodyPr>
          <a:lstStyle/>
          <a:p>
            <a:pPr algn="just">
              <a:lnSpc>
                <a:spcPts val="3935"/>
              </a:lnSpc>
            </a:pPr>
            <a:r>
              <a:rPr lang="en-US" sz="2810">
                <a:solidFill>
                  <a:srgbClr val="F3F6FA"/>
                </a:solidFill>
                <a:latin typeface="TT Fors"/>
                <a:ea typeface="TT Fors"/>
                <a:cs typeface="TT Fors"/>
                <a:sym typeface="TT Fors"/>
              </a:rPr>
              <a:t>CLAHE works by dividing an image into small tiles and performing histogram equalization on each tile individually. </a:t>
            </a:r>
          </a:p>
          <a:p>
            <a:pPr algn="just">
              <a:lnSpc>
                <a:spcPts val="3935"/>
              </a:lnSpc>
            </a:pPr>
            <a:r>
              <a:rPr lang="en-US" sz="2810">
                <a:solidFill>
                  <a:srgbClr val="F3F6FA"/>
                </a:solidFill>
                <a:latin typeface="TT Fors"/>
                <a:ea typeface="TT Fors"/>
                <a:cs typeface="TT Fors"/>
                <a:sym typeface="TT Fors"/>
              </a:rPr>
              <a:t>This adaptive approach enhances local contrast without over-brightening the entire image. </a:t>
            </a:r>
          </a:p>
          <a:p>
            <a:pPr algn="just">
              <a:lnSpc>
                <a:spcPts val="3935"/>
              </a:lnSpc>
            </a:pPr>
            <a:r>
              <a:rPr lang="en-US" sz="2810">
                <a:solidFill>
                  <a:srgbClr val="F3F6FA"/>
                </a:solidFill>
                <a:latin typeface="TT Fors"/>
                <a:ea typeface="TT Fors"/>
                <a:cs typeface="TT Fors"/>
                <a:sym typeface="TT Fors"/>
              </a:rPr>
              <a:t>To prevent noise amplification, CLAHE limits the contrast in each tile, then combines the enhanced tiles smoothly for a balanced, detailed result.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false" flipV="false" rot="-8100000">
            <a:off x="10035492" y="2370938"/>
            <a:ext cx="11236062" cy="16747518"/>
          </a:xfrm>
          <a:custGeom>
            <a:avLst/>
            <a:gdLst/>
            <a:ahLst/>
            <a:cxnLst/>
            <a:rect r="r" b="b" t="t" l="l"/>
            <a:pathLst>
              <a:path h="16747518" w="11236062">
                <a:moveTo>
                  <a:pt x="0" y="0"/>
                </a:moveTo>
                <a:lnTo>
                  <a:pt x="11236062" y="0"/>
                </a:lnTo>
                <a:lnTo>
                  <a:pt x="11236062" y="16747518"/>
                </a:lnTo>
                <a:lnTo>
                  <a:pt x="0" y="167475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97803" y="445433"/>
            <a:ext cx="17692394" cy="966724"/>
          </a:xfrm>
          <a:prstGeom prst="rect">
            <a:avLst/>
          </a:prstGeom>
        </p:spPr>
        <p:txBody>
          <a:bodyPr anchor="t" rtlCol="false" tIns="0" lIns="0" bIns="0" rIns="0">
            <a:spAutoFit/>
          </a:bodyPr>
          <a:lstStyle/>
          <a:p>
            <a:pPr algn="l">
              <a:lnSpc>
                <a:spcPts val="7128"/>
              </a:lnSpc>
            </a:pPr>
            <a:r>
              <a:rPr lang="en-US" sz="7200" spc="-144" b="true">
                <a:solidFill>
                  <a:srgbClr val="F3F6FA"/>
                </a:solidFill>
                <a:latin typeface="Bebas Neue Bold"/>
                <a:ea typeface="Bebas Neue Bold"/>
                <a:cs typeface="Bebas Neue Bold"/>
                <a:sym typeface="Bebas Neue Bold"/>
              </a:rPr>
              <a:t>2) Linear Contrast Stretching</a:t>
            </a:r>
          </a:p>
        </p:txBody>
      </p:sp>
      <p:grpSp>
        <p:nvGrpSpPr>
          <p:cNvPr name="Group 4" id="4"/>
          <p:cNvGrpSpPr/>
          <p:nvPr/>
        </p:nvGrpSpPr>
        <p:grpSpPr>
          <a:xfrm rot="0">
            <a:off x="5759833" y="1888841"/>
            <a:ext cx="7105005" cy="710500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8888" t="0" r="-38888" b="0"/>
              </a:stretch>
            </a:blipFill>
            <a:ln w="238125" cap="sq">
              <a:solidFill>
                <a:srgbClr val="262262"/>
              </a:solidFill>
              <a:prstDash val="solid"/>
              <a:miter/>
            </a:ln>
          </p:spPr>
        </p:sp>
      </p:grpSp>
      <p:grpSp>
        <p:nvGrpSpPr>
          <p:cNvPr name="Group 6" id="6"/>
          <p:cNvGrpSpPr/>
          <p:nvPr/>
        </p:nvGrpSpPr>
        <p:grpSpPr>
          <a:xfrm rot="0">
            <a:off x="1028700" y="2047943"/>
            <a:ext cx="8115300" cy="6191115"/>
            <a:chOff x="0" y="0"/>
            <a:chExt cx="2137363" cy="1630582"/>
          </a:xfrm>
        </p:grpSpPr>
        <p:sp>
          <p:nvSpPr>
            <p:cNvPr name="Freeform 7" id="7"/>
            <p:cNvSpPr/>
            <p:nvPr/>
          </p:nvSpPr>
          <p:spPr>
            <a:xfrm flipH="false" flipV="false" rot="0">
              <a:off x="0" y="0"/>
              <a:ext cx="2137363" cy="1630582"/>
            </a:xfrm>
            <a:custGeom>
              <a:avLst/>
              <a:gdLst/>
              <a:ahLst/>
              <a:cxnLst/>
              <a:rect r="r" b="b" t="t" l="l"/>
              <a:pathLst>
                <a:path h="1630582" w="2137363">
                  <a:moveTo>
                    <a:pt x="47700" y="0"/>
                  </a:moveTo>
                  <a:lnTo>
                    <a:pt x="2089663" y="0"/>
                  </a:lnTo>
                  <a:cubicBezTo>
                    <a:pt x="2102314" y="0"/>
                    <a:pt x="2114447" y="5025"/>
                    <a:pt x="2123392" y="13971"/>
                  </a:cubicBezTo>
                  <a:cubicBezTo>
                    <a:pt x="2132337" y="22916"/>
                    <a:pt x="2137363" y="35049"/>
                    <a:pt x="2137363" y="47700"/>
                  </a:cubicBezTo>
                  <a:lnTo>
                    <a:pt x="2137363" y="1582882"/>
                  </a:lnTo>
                  <a:cubicBezTo>
                    <a:pt x="2137363" y="1595533"/>
                    <a:pt x="2132337" y="1607665"/>
                    <a:pt x="2123392" y="1616611"/>
                  </a:cubicBezTo>
                  <a:cubicBezTo>
                    <a:pt x="2114447" y="1625556"/>
                    <a:pt x="2102314" y="1630582"/>
                    <a:pt x="2089663" y="1630582"/>
                  </a:cubicBezTo>
                  <a:lnTo>
                    <a:pt x="47700" y="1630582"/>
                  </a:lnTo>
                  <a:cubicBezTo>
                    <a:pt x="35049" y="1630582"/>
                    <a:pt x="22916" y="1625556"/>
                    <a:pt x="13971" y="1616611"/>
                  </a:cubicBezTo>
                  <a:cubicBezTo>
                    <a:pt x="5025" y="1607665"/>
                    <a:pt x="0" y="1595533"/>
                    <a:pt x="0" y="1582882"/>
                  </a:cubicBezTo>
                  <a:lnTo>
                    <a:pt x="0" y="47700"/>
                  </a:lnTo>
                  <a:cubicBezTo>
                    <a:pt x="0" y="35049"/>
                    <a:pt x="5025" y="22916"/>
                    <a:pt x="13971" y="13971"/>
                  </a:cubicBezTo>
                  <a:cubicBezTo>
                    <a:pt x="22916" y="5025"/>
                    <a:pt x="35049" y="0"/>
                    <a:pt x="47700" y="0"/>
                  </a:cubicBezTo>
                  <a:close/>
                </a:path>
              </a:pathLst>
            </a:custGeom>
            <a:solidFill>
              <a:srgbClr val="000000">
                <a:alpha val="0"/>
              </a:srgbClr>
            </a:solidFill>
            <a:ln w="38100" cap="rnd">
              <a:solidFill>
                <a:srgbClr val="F3F6FA"/>
              </a:solidFill>
              <a:prstDash val="solid"/>
              <a:round/>
            </a:ln>
          </p:spPr>
        </p:sp>
        <p:sp>
          <p:nvSpPr>
            <p:cNvPr name="TextBox 8" id="8"/>
            <p:cNvSpPr txBox="true"/>
            <p:nvPr/>
          </p:nvSpPr>
          <p:spPr>
            <a:xfrm>
              <a:off x="0" y="0"/>
              <a:ext cx="2137363" cy="1630582"/>
            </a:xfrm>
            <a:prstGeom prst="rect">
              <a:avLst/>
            </a:prstGeom>
          </p:spPr>
          <p:txBody>
            <a:bodyPr anchor="ctr" rtlCol="false" tIns="50800" lIns="50800" bIns="50800" rIns="50800"/>
            <a:lstStyle/>
            <a:p>
              <a:pPr algn="ctr">
                <a:lnSpc>
                  <a:spcPts val="2889"/>
                </a:lnSpc>
              </a:pPr>
            </a:p>
          </p:txBody>
        </p:sp>
      </p:grpSp>
      <p:sp>
        <p:nvSpPr>
          <p:cNvPr name="TextBox 9" id="9"/>
          <p:cNvSpPr txBox="true"/>
          <p:nvPr/>
        </p:nvSpPr>
        <p:spPr>
          <a:xfrm rot="0">
            <a:off x="1478806" y="3158648"/>
            <a:ext cx="7215088" cy="3347442"/>
          </a:xfrm>
          <a:prstGeom prst="rect">
            <a:avLst/>
          </a:prstGeom>
        </p:spPr>
        <p:txBody>
          <a:bodyPr anchor="t" rtlCol="false" tIns="0" lIns="0" bIns="0" rIns="0">
            <a:spAutoFit/>
          </a:bodyPr>
          <a:lstStyle/>
          <a:p>
            <a:pPr algn="just">
              <a:lnSpc>
                <a:spcPts val="4495"/>
              </a:lnSpc>
            </a:pPr>
            <a:r>
              <a:rPr lang="en-US" sz="3210">
                <a:solidFill>
                  <a:srgbClr val="F3F6FA"/>
                </a:solidFill>
                <a:latin typeface="TT Fors"/>
                <a:ea typeface="TT Fors"/>
                <a:cs typeface="TT Fors"/>
                <a:sym typeface="TT Fors"/>
              </a:rPr>
              <a:t>What is it?</a:t>
            </a:r>
          </a:p>
          <a:p>
            <a:pPr algn="just">
              <a:lnSpc>
                <a:spcPts val="4495"/>
              </a:lnSpc>
            </a:pPr>
          </a:p>
          <a:p>
            <a:pPr algn="just">
              <a:lnSpc>
                <a:spcPts val="4495"/>
              </a:lnSpc>
            </a:pPr>
            <a:r>
              <a:rPr lang="en-US" sz="3210">
                <a:solidFill>
                  <a:srgbClr val="F3F6FA"/>
                </a:solidFill>
                <a:latin typeface="TT Fors"/>
                <a:ea typeface="TT Fors"/>
                <a:cs typeface="TT Fors"/>
                <a:sym typeface="TT Fors"/>
              </a:rPr>
              <a:t>A method that scales pixel values linearly across the entire intensity range (0–255), increasing overall contrast and brightness.</a:t>
            </a:r>
          </a:p>
        </p:txBody>
      </p:sp>
      <p:grpSp>
        <p:nvGrpSpPr>
          <p:cNvPr name="Group 10" id="10"/>
          <p:cNvGrpSpPr/>
          <p:nvPr/>
        </p:nvGrpSpPr>
        <p:grpSpPr>
          <a:xfrm rot="0">
            <a:off x="9540340" y="2047943"/>
            <a:ext cx="8115300" cy="6191115"/>
            <a:chOff x="0" y="0"/>
            <a:chExt cx="2137363" cy="1630582"/>
          </a:xfrm>
        </p:grpSpPr>
        <p:sp>
          <p:nvSpPr>
            <p:cNvPr name="Freeform 11" id="11"/>
            <p:cNvSpPr/>
            <p:nvPr/>
          </p:nvSpPr>
          <p:spPr>
            <a:xfrm flipH="false" flipV="false" rot="0">
              <a:off x="0" y="0"/>
              <a:ext cx="2137363" cy="1630582"/>
            </a:xfrm>
            <a:custGeom>
              <a:avLst/>
              <a:gdLst/>
              <a:ahLst/>
              <a:cxnLst/>
              <a:rect r="r" b="b" t="t" l="l"/>
              <a:pathLst>
                <a:path h="1630582" w="2137363">
                  <a:moveTo>
                    <a:pt x="47700" y="0"/>
                  </a:moveTo>
                  <a:lnTo>
                    <a:pt x="2089663" y="0"/>
                  </a:lnTo>
                  <a:cubicBezTo>
                    <a:pt x="2102314" y="0"/>
                    <a:pt x="2114447" y="5025"/>
                    <a:pt x="2123392" y="13971"/>
                  </a:cubicBezTo>
                  <a:cubicBezTo>
                    <a:pt x="2132337" y="22916"/>
                    <a:pt x="2137363" y="35049"/>
                    <a:pt x="2137363" y="47700"/>
                  </a:cubicBezTo>
                  <a:lnTo>
                    <a:pt x="2137363" y="1582882"/>
                  </a:lnTo>
                  <a:cubicBezTo>
                    <a:pt x="2137363" y="1595533"/>
                    <a:pt x="2132337" y="1607665"/>
                    <a:pt x="2123392" y="1616611"/>
                  </a:cubicBezTo>
                  <a:cubicBezTo>
                    <a:pt x="2114447" y="1625556"/>
                    <a:pt x="2102314" y="1630582"/>
                    <a:pt x="2089663" y="1630582"/>
                  </a:cubicBezTo>
                  <a:lnTo>
                    <a:pt x="47700" y="1630582"/>
                  </a:lnTo>
                  <a:cubicBezTo>
                    <a:pt x="35049" y="1630582"/>
                    <a:pt x="22916" y="1625556"/>
                    <a:pt x="13971" y="1616611"/>
                  </a:cubicBezTo>
                  <a:cubicBezTo>
                    <a:pt x="5025" y="1607665"/>
                    <a:pt x="0" y="1595533"/>
                    <a:pt x="0" y="1582882"/>
                  </a:cubicBezTo>
                  <a:lnTo>
                    <a:pt x="0" y="47700"/>
                  </a:lnTo>
                  <a:cubicBezTo>
                    <a:pt x="0" y="35049"/>
                    <a:pt x="5025" y="22916"/>
                    <a:pt x="13971" y="13971"/>
                  </a:cubicBezTo>
                  <a:cubicBezTo>
                    <a:pt x="22916" y="5025"/>
                    <a:pt x="35049" y="0"/>
                    <a:pt x="47700" y="0"/>
                  </a:cubicBezTo>
                  <a:close/>
                </a:path>
              </a:pathLst>
            </a:custGeom>
            <a:solidFill>
              <a:srgbClr val="000000">
                <a:alpha val="0"/>
              </a:srgbClr>
            </a:solidFill>
            <a:ln w="38100" cap="rnd">
              <a:solidFill>
                <a:srgbClr val="F3F6FA"/>
              </a:solidFill>
              <a:prstDash val="solid"/>
              <a:round/>
            </a:ln>
          </p:spPr>
        </p:sp>
        <p:sp>
          <p:nvSpPr>
            <p:cNvPr name="TextBox 12" id="12"/>
            <p:cNvSpPr txBox="true"/>
            <p:nvPr/>
          </p:nvSpPr>
          <p:spPr>
            <a:xfrm>
              <a:off x="0" y="0"/>
              <a:ext cx="2137363" cy="1630582"/>
            </a:xfrm>
            <a:prstGeom prst="rect">
              <a:avLst/>
            </a:prstGeom>
          </p:spPr>
          <p:txBody>
            <a:bodyPr anchor="ctr" rtlCol="false" tIns="50800" lIns="50800" bIns="50800" rIns="50800"/>
            <a:lstStyle/>
            <a:p>
              <a:pPr algn="ctr">
                <a:lnSpc>
                  <a:spcPts val="2889"/>
                </a:lnSpc>
              </a:pPr>
            </a:p>
          </p:txBody>
        </p:sp>
      </p:grpSp>
      <p:sp>
        <p:nvSpPr>
          <p:cNvPr name="TextBox 13" id="13"/>
          <p:cNvSpPr txBox="true"/>
          <p:nvPr/>
        </p:nvSpPr>
        <p:spPr>
          <a:xfrm rot="0">
            <a:off x="10044212" y="2348051"/>
            <a:ext cx="7215088" cy="5533747"/>
          </a:xfrm>
          <a:prstGeom prst="rect">
            <a:avLst/>
          </a:prstGeom>
        </p:spPr>
        <p:txBody>
          <a:bodyPr anchor="t" rtlCol="false" tIns="0" lIns="0" bIns="0" rIns="0">
            <a:spAutoFit/>
          </a:bodyPr>
          <a:lstStyle/>
          <a:p>
            <a:pPr algn="just">
              <a:lnSpc>
                <a:spcPts val="4495"/>
              </a:lnSpc>
            </a:pPr>
            <a:r>
              <a:rPr lang="en-US" sz="3210">
                <a:solidFill>
                  <a:srgbClr val="F3F6FA"/>
                </a:solidFill>
                <a:latin typeface="TT Fors"/>
                <a:ea typeface="TT Fors"/>
                <a:cs typeface="TT Fors"/>
                <a:sym typeface="TT Fors"/>
              </a:rPr>
              <a:t>How It Works:</a:t>
            </a:r>
          </a:p>
          <a:p>
            <a:pPr algn="just">
              <a:lnSpc>
                <a:spcPts val="4495"/>
              </a:lnSpc>
            </a:pPr>
          </a:p>
          <a:p>
            <a:pPr algn="just" marL="693241" indent="-346621" lvl="1">
              <a:lnSpc>
                <a:spcPts val="4495"/>
              </a:lnSpc>
              <a:buFont typeface="Arial"/>
              <a:buChar char="•"/>
            </a:pPr>
            <a:r>
              <a:rPr lang="en-US" sz="3210">
                <a:solidFill>
                  <a:srgbClr val="F3F6FA"/>
                </a:solidFill>
                <a:latin typeface="TT Fors"/>
                <a:ea typeface="TT Fors"/>
                <a:cs typeface="TT Fors"/>
                <a:sym typeface="TT Fors"/>
              </a:rPr>
              <a:t>Adjusts the minimum and maximum pixel values to stretch them across the full intensity range.</a:t>
            </a:r>
          </a:p>
          <a:p>
            <a:pPr algn="just" marL="693241" indent="-346621" lvl="1">
              <a:lnSpc>
                <a:spcPts val="4495"/>
              </a:lnSpc>
              <a:buFont typeface="Arial"/>
              <a:buChar char="•"/>
            </a:pPr>
            <a:r>
              <a:rPr lang="en-US" sz="3210">
                <a:solidFill>
                  <a:srgbClr val="F3F6FA"/>
                </a:solidFill>
                <a:latin typeface="TT Fors"/>
                <a:ea typeface="TT Fors"/>
                <a:cs typeface="TT Fors"/>
                <a:sym typeface="TT Fors"/>
              </a:rPr>
              <a:t>Ensures a uniform brightness improvement without changing color balance or tone.</a:t>
            </a:r>
          </a:p>
          <a:p>
            <a:pPr algn="just">
              <a:lnSpc>
                <a:spcPts val="3935"/>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false" flipV="false" rot="-8100000">
            <a:off x="10035492" y="2370938"/>
            <a:ext cx="11236062" cy="16747518"/>
          </a:xfrm>
          <a:custGeom>
            <a:avLst/>
            <a:gdLst/>
            <a:ahLst/>
            <a:cxnLst/>
            <a:rect r="r" b="b" t="t" l="l"/>
            <a:pathLst>
              <a:path h="16747518" w="11236062">
                <a:moveTo>
                  <a:pt x="0" y="0"/>
                </a:moveTo>
                <a:lnTo>
                  <a:pt x="11236062" y="0"/>
                </a:lnTo>
                <a:lnTo>
                  <a:pt x="11236062" y="16747518"/>
                </a:lnTo>
                <a:lnTo>
                  <a:pt x="0" y="167475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97803" y="445433"/>
            <a:ext cx="17692394" cy="966724"/>
          </a:xfrm>
          <a:prstGeom prst="rect">
            <a:avLst/>
          </a:prstGeom>
        </p:spPr>
        <p:txBody>
          <a:bodyPr anchor="t" rtlCol="false" tIns="0" lIns="0" bIns="0" rIns="0">
            <a:spAutoFit/>
          </a:bodyPr>
          <a:lstStyle/>
          <a:p>
            <a:pPr algn="l">
              <a:lnSpc>
                <a:spcPts val="7128"/>
              </a:lnSpc>
            </a:pPr>
            <a:r>
              <a:rPr lang="en-US" sz="7200" spc="-144" b="true">
                <a:solidFill>
                  <a:srgbClr val="F3F6FA"/>
                </a:solidFill>
                <a:latin typeface="Bebas Neue Bold"/>
                <a:ea typeface="Bebas Neue Bold"/>
                <a:cs typeface="Bebas Neue Bold"/>
                <a:sym typeface="Bebas Neue Bold"/>
              </a:rPr>
              <a:t>3) Luminance Adjustment</a:t>
            </a:r>
          </a:p>
        </p:txBody>
      </p:sp>
      <p:grpSp>
        <p:nvGrpSpPr>
          <p:cNvPr name="Group 4" id="4"/>
          <p:cNvGrpSpPr/>
          <p:nvPr/>
        </p:nvGrpSpPr>
        <p:grpSpPr>
          <a:xfrm rot="0">
            <a:off x="5759833" y="1888841"/>
            <a:ext cx="7105005" cy="710500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8888" t="0" r="-38888" b="0"/>
              </a:stretch>
            </a:blipFill>
            <a:ln w="238125" cap="sq">
              <a:solidFill>
                <a:srgbClr val="262262"/>
              </a:solidFill>
              <a:prstDash val="solid"/>
              <a:miter/>
            </a:ln>
          </p:spPr>
        </p:sp>
      </p:grpSp>
      <p:grpSp>
        <p:nvGrpSpPr>
          <p:cNvPr name="Group 6" id="6"/>
          <p:cNvGrpSpPr/>
          <p:nvPr/>
        </p:nvGrpSpPr>
        <p:grpSpPr>
          <a:xfrm rot="0">
            <a:off x="1028700" y="2047943"/>
            <a:ext cx="8115300" cy="6191115"/>
            <a:chOff x="0" y="0"/>
            <a:chExt cx="2137363" cy="1630582"/>
          </a:xfrm>
        </p:grpSpPr>
        <p:sp>
          <p:nvSpPr>
            <p:cNvPr name="Freeform 7" id="7"/>
            <p:cNvSpPr/>
            <p:nvPr/>
          </p:nvSpPr>
          <p:spPr>
            <a:xfrm flipH="false" flipV="false" rot="0">
              <a:off x="0" y="0"/>
              <a:ext cx="2137363" cy="1630582"/>
            </a:xfrm>
            <a:custGeom>
              <a:avLst/>
              <a:gdLst/>
              <a:ahLst/>
              <a:cxnLst/>
              <a:rect r="r" b="b" t="t" l="l"/>
              <a:pathLst>
                <a:path h="1630582" w="2137363">
                  <a:moveTo>
                    <a:pt x="47700" y="0"/>
                  </a:moveTo>
                  <a:lnTo>
                    <a:pt x="2089663" y="0"/>
                  </a:lnTo>
                  <a:cubicBezTo>
                    <a:pt x="2102314" y="0"/>
                    <a:pt x="2114447" y="5025"/>
                    <a:pt x="2123392" y="13971"/>
                  </a:cubicBezTo>
                  <a:cubicBezTo>
                    <a:pt x="2132337" y="22916"/>
                    <a:pt x="2137363" y="35049"/>
                    <a:pt x="2137363" y="47700"/>
                  </a:cubicBezTo>
                  <a:lnTo>
                    <a:pt x="2137363" y="1582882"/>
                  </a:lnTo>
                  <a:cubicBezTo>
                    <a:pt x="2137363" y="1595533"/>
                    <a:pt x="2132337" y="1607665"/>
                    <a:pt x="2123392" y="1616611"/>
                  </a:cubicBezTo>
                  <a:cubicBezTo>
                    <a:pt x="2114447" y="1625556"/>
                    <a:pt x="2102314" y="1630582"/>
                    <a:pt x="2089663" y="1630582"/>
                  </a:cubicBezTo>
                  <a:lnTo>
                    <a:pt x="47700" y="1630582"/>
                  </a:lnTo>
                  <a:cubicBezTo>
                    <a:pt x="35049" y="1630582"/>
                    <a:pt x="22916" y="1625556"/>
                    <a:pt x="13971" y="1616611"/>
                  </a:cubicBezTo>
                  <a:cubicBezTo>
                    <a:pt x="5025" y="1607665"/>
                    <a:pt x="0" y="1595533"/>
                    <a:pt x="0" y="1582882"/>
                  </a:cubicBezTo>
                  <a:lnTo>
                    <a:pt x="0" y="47700"/>
                  </a:lnTo>
                  <a:cubicBezTo>
                    <a:pt x="0" y="35049"/>
                    <a:pt x="5025" y="22916"/>
                    <a:pt x="13971" y="13971"/>
                  </a:cubicBezTo>
                  <a:cubicBezTo>
                    <a:pt x="22916" y="5025"/>
                    <a:pt x="35049" y="0"/>
                    <a:pt x="47700" y="0"/>
                  </a:cubicBezTo>
                  <a:close/>
                </a:path>
              </a:pathLst>
            </a:custGeom>
            <a:solidFill>
              <a:srgbClr val="000000">
                <a:alpha val="0"/>
              </a:srgbClr>
            </a:solidFill>
            <a:ln w="38100" cap="rnd">
              <a:solidFill>
                <a:srgbClr val="F3F6FA"/>
              </a:solidFill>
              <a:prstDash val="solid"/>
              <a:round/>
            </a:ln>
          </p:spPr>
        </p:sp>
        <p:sp>
          <p:nvSpPr>
            <p:cNvPr name="TextBox 8" id="8"/>
            <p:cNvSpPr txBox="true"/>
            <p:nvPr/>
          </p:nvSpPr>
          <p:spPr>
            <a:xfrm>
              <a:off x="0" y="0"/>
              <a:ext cx="2137363" cy="1630582"/>
            </a:xfrm>
            <a:prstGeom prst="rect">
              <a:avLst/>
            </a:prstGeom>
          </p:spPr>
          <p:txBody>
            <a:bodyPr anchor="ctr" rtlCol="false" tIns="50800" lIns="50800" bIns="50800" rIns="50800"/>
            <a:lstStyle/>
            <a:p>
              <a:pPr algn="ctr">
                <a:lnSpc>
                  <a:spcPts val="2889"/>
                </a:lnSpc>
              </a:pPr>
            </a:p>
          </p:txBody>
        </p:sp>
      </p:grpSp>
      <p:sp>
        <p:nvSpPr>
          <p:cNvPr name="TextBox 9" id="9"/>
          <p:cNvSpPr txBox="true"/>
          <p:nvPr/>
        </p:nvSpPr>
        <p:spPr>
          <a:xfrm rot="0">
            <a:off x="1478806" y="2345512"/>
            <a:ext cx="7215088" cy="5538827"/>
          </a:xfrm>
          <a:prstGeom prst="rect">
            <a:avLst/>
          </a:prstGeom>
        </p:spPr>
        <p:txBody>
          <a:bodyPr anchor="t" rtlCol="false" tIns="0" lIns="0" bIns="0" rIns="0">
            <a:spAutoFit/>
          </a:bodyPr>
          <a:lstStyle/>
          <a:p>
            <a:pPr algn="just">
              <a:lnSpc>
                <a:spcPts val="3935"/>
              </a:lnSpc>
            </a:pPr>
          </a:p>
          <a:p>
            <a:pPr algn="just">
              <a:lnSpc>
                <a:spcPts val="4635"/>
              </a:lnSpc>
            </a:pPr>
            <a:r>
              <a:rPr lang="en-US" sz="3310">
                <a:solidFill>
                  <a:srgbClr val="F3F6FA"/>
                </a:solidFill>
                <a:latin typeface="TT Fors"/>
                <a:ea typeface="TT Fors"/>
                <a:cs typeface="TT Fors"/>
                <a:sym typeface="TT Fors"/>
              </a:rPr>
              <a:t>What is it?</a:t>
            </a:r>
          </a:p>
          <a:p>
            <a:pPr algn="just">
              <a:lnSpc>
                <a:spcPts val="4635"/>
              </a:lnSpc>
            </a:pPr>
          </a:p>
          <a:p>
            <a:pPr algn="just">
              <a:lnSpc>
                <a:spcPts val="4635"/>
              </a:lnSpc>
            </a:pPr>
            <a:r>
              <a:rPr lang="en-US" sz="3310">
                <a:solidFill>
                  <a:srgbClr val="F3F6FA"/>
                </a:solidFill>
                <a:latin typeface="TT Fors"/>
                <a:ea typeface="TT Fors"/>
                <a:cs typeface="TT Fors"/>
                <a:sym typeface="TT Fors"/>
              </a:rPr>
              <a:t> A technique that adjusts the brightness of an image by aligning it with the luminance levels of a well-lit reference image, creating a natural lighting effect.</a:t>
            </a:r>
          </a:p>
          <a:p>
            <a:pPr algn="just">
              <a:lnSpc>
                <a:spcPts val="3935"/>
              </a:lnSpc>
            </a:pPr>
          </a:p>
          <a:p>
            <a:pPr algn="just">
              <a:lnSpc>
                <a:spcPts val="3935"/>
              </a:lnSpc>
            </a:pPr>
          </a:p>
        </p:txBody>
      </p:sp>
      <p:grpSp>
        <p:nvGrpSpPr>
          <p:cNvPr name="Group 10" id="10"/>
          <p:cNvGrpSpPr/>
          <p:nvPr/>
        </p:nvGrpSpPr>
        <p:grpSpPr>
          <a:xfrm rot="0">
            <a:off x="9540340" y="2047943"/>
            <a:ext cx="8115300" cy="6191115"/>
            <a:chOff x="0" y="0"/>
            <a:chExt cx="2137363" cy="1630582"/>
          </a:xfrm>
        </p:grpSpPr>
        <p:sp>
          <p:nvSpPr>
            <p:cNvPr name="Freeform 11" id="11"/>
            <p:cNvSpPr/>
            <p:nvPr/>
          </p:nvSpPr>
          <p:spPr>
            <a:xfrm flipH="false" flipV="false" rot="0">
              <a:off x="0" y="0"/>
              <a:ext cx="2137363" cy="1630582"/>
            </a:xfrm>
            <a:custGeom>
              <a:avLst/>
              <a:gdLst/>
              <a:ahLst/>
              <a:cxnLst/>
              <a:rect r="r" b="b" t="t" l="l"/>
              <a:pathLst>
                <a:path h="1630582" w="2137363">
                  <a:moveTo>
                    <a:pt x="47700" y="0"/>
                  </a:moveTo>
                  <a:lnTo>
                    <a:pt x="2089663" y="0"/>
                  </a:lnTo>
                  <a:cubicBezTo>
                    <a:pt x="2102314" y="0"/>
                    <a:pt x="2114447" y="5025"/>
                    <a:pt x="2123392" y="13971"/>
                  </a:cubicBezTo>
                  <a:cubicBezTo>
                    <a:pt x="2132337" y="22916"/>
                    <a:pt x="2137363" y="35049"/>
                    <a:pt x="2137363" y="47700"/>
                  </a:cubicBezTo>
                  <a:lnTo>
                    <a:pt x="2137363" y="1582882"/>
                  </a:lnTo>
                  <a:cubicBezTo>
                    <a:pt x="2137363" y="1595533"/>
                    <a:pt x="2132337" y="1607665"/>
                    <a:pt x="2123392" y="1616611"/>
                  </a:cubicBezTo>
                  <a:cubicBezTo>
                    <a:pt x="2114447" y="1625556"/>
                    <a:pt x="2102314" y="1630582"/>
                    <a:pt x="2089663" y="1630582"/>
                  </a:cubicBezTo>
                  <a:lnTo>
                    <a:pt x="47700" y="1630582"/>
                  </a:lnTo>
                  <a:cubicBezTo>
                    <a:pt x="35049" y="1630582"/>
                    <a:pt x="22916" y="1625556"/>
                    <a:pt x="13971" y="1616611"/>
                  </a:cubicBezTo>
                  <a:cubicBezTo>
                    <a:pt x="5025" y="1607665"/>
                    <a:pt x="0" y="1595533"/>
                    <a:pt x="0" y="1582882"/>
                  </a:cubicBezTo>
                  <a:lnTo>
                    <a:pt x="0" y="47700"/>
                  </a:lnTo>
                  <a:cubicBezTo>
                    <a:pt x="0" y="35049"/>
                    <a:pt x="5025" y="22916"/>
                    <a:pt x="13971" y="13971"/>
                  </a:cubicBezTo>
                  <a:cubicBezTo>
                    <a:pt x="22916" y="5025"/>
                    <a:pt x="35049" y="0"/>
                    <a:pt x="47700" y="0"/>
                  </a:cubicBezTo>
                  <a:close/>
                </a:path>
              </a:pathLst>
            </a:custGeom>
            <a:solidFill>
              <a:srgbClr val="000000">
                <a:alpha val="0"/>
              </a:srgbClr>
            </a:solidFill>
            <a:ln w="38100" cap="rnd">
              <a:solidFill>
                <a:srgbClr val="F3F6FA"/>
              </a:solidFill>
              <a:prstDash val="solid"/>
              <a:round/>
            </a:ln>
          </p:spPr>
        </p:sp>
        <p:sp>
          <p:nvSpPr>
            <p:cNvPr name="TextBox 12" id="12"/>
            <p:cNvSpPr txBox="true"/>
            <p:nvPr/>
          </p:nvSpPr>
          <p:spPr>
            <a:xfrm>
              <a:off x="0" y="0"/>
              <a:ext cx="2137363" cy="1630582"/>
            </a:xfrm>
            <a:prstGeom prst="rect">
              <a:avLst/>
            </a:prstGeom>
          </p:spPr>
          <p:txBody>
            <a:bodyPr anchor="ctr" rtlCol="false" tIns="50800" lIns="50800" bIns="50800" rIns="50800"/>
            <a:lstStyle/>
            <a:p>
              <a:pPr algn="ctr">
                <a:lnSpc>
                  <a:spcPts val="2889"/>
                </a:lnSpc>
              </a:pPr>
            </a:p>
          </p:txBody>
        </p:sp>
      </p:grpSp>
      <p:sp>
        <p:nvSpPr>
          <p:cNvPr name="TextBox 13" id="13"/>
          <p:cNvSpPr txBox="true"/>
          <p:nvPr/>
        </p:nvSpPr>
        <p:spPr>
          <a:xfrm rot="0">
            <a:off x="9990446" y="2350591"/>
            <a:ext cx="7215088" cy="5533747"/>
          </a:xfrm>
          <a:prstGeom prst="rect">
            <a:avLst/>
          </a:prstGeom>
        </p:spPr>
        <p:txBody>
          <a:bodyPr anchor="t" rtlCol="false" tIns="0" lIns="0" bIns="0" rIns="0">
            <a:spAutoFit/>
          </a:bodyPr>
          <a:lstStyle/>
          <a:p>
            <a:pPr algn="just">
              <a:lnSpc>
                <a:spcPts val="4495"/>
              </a:lnSpc>
            </a:pPr>
            <a:r>
              <a:rPr lang="en-US" sz="3210">
                <a:solidFill>
                  <a:srgbClr val="F3F6FA"/>
                </a:solidFill>
                <a:latin typeface="TT Fors"/>
                <a:ea typeface="TT Fors"/>
                <a:cs typeface="TT Fors"/>
                <a:sym typeface="TT Fors"/>
              </a:rPr>
              <a:t>How It Works:</a:t>
            </a:r>
          </a:p>
          <a:p>
            <a:pPr algn="just">
              <a:lnSpc>
                <a:spcPts val="4495"/>
              </a:lnSpc>
            </a:pPr>
          </a:p>
          <a:p>
            <a:pPr algn="just" marL="693241" indent="-346621" lvl="1">
              <a:lnSpc>
                <a:spcPts val="4495"/>
              </a:lnSpc>
              <a:buFont typeface="Arial"/>
              <a:buChar char="•"/>
            </a:pPr>
            <a:r>
              <a:rPr lang="en-US" sz="3210">
                <a:solidFill>
                  <a:srgbClr val="F3F6FA"/>
                </a:solidFill>
                <a:latin typeface="TT Fors"/>
                <a:ea typeface="TT Fors"/>
                <a:cs typeface="TT Fors"/>
                <a:sym typeface="TT Fors"/>
              </a:rPr>
              <a:t>Converts both the input and reference images to luminance (brightness) values.</a:t>
            </a:r>
          </a:p>
          <a:p>
            <a:pPr algn="just" marL="693241" indent="-346621" lvl="1">
              <a:lnSpc>
                <a:spcPts val="4495"/>
              </a:lnSpc>
              <a:buFont typeface="Arial"/>
              <a:buChar char="•"/>
            </a:pPr>
            <a:r>
              <a:rPr lang="en-US" sz="3210">
                <a:solidFill>
                  <a:srgbClr val="F3F6FA"/>
                </a:solidFill>
                <a:latin typeface="TT Fors"/>
                <a:ea typeface="TT Fors"/>
                <a:cs typeface="TT Fors"/>
                <a:sym typeface="TT Fors"/>
              </a:rPr>
              <a:t>Scales the input image’s brightness to match the mean and variance of the reference image’s luminance.</a:t>
            </a:r>
          </a:p>
          <a:p>
            <a:pPr algn="just">
              <a:lnSpc>
                <a:spcPts val="3935"/>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false" flipV="false" rot="-8100000">
            <a:off x="10195869" y="-378384"/>
            <a:ext cx="11236062" cy="16747518"/>
          </a:xfrm>
          <a:custGeom>
            <a:avLst/>
            <a:gdLst/>
            <a:ahLst/>
            <a:cxnLst/>
            <a:rect r="r" b="b" t="t" l="l"/>
            <a:pathLst>
              <a:path h="16747518" w="11236062">
                <a:moveTo>
                  <a:pt x="0" y="0"/>
                </a:moveTo>
                <a:lnTo>
                  <a:pt x="11236062" y="0"/>
                </a:lnTo>
                <a:lnTo>
                  <a:pt x="11236062" y="16747519"/>
                </a:lnTo>
                <a:lnTo>
                  <a:pt x="0" y="167475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97803" y="445433"/>
            <a:ext cx="17692394" cy="966724"/>
          </a:xfrm>
          <a:prstGeom prst="rect">
            <a:avLst/>
          </a:prstGeom>
        </p:spPr>
        <p:txBody>
          <a:bodyPr anchor="t" rtlCol="false" tIns="0" lIns="0" bIns="0" rIns="0">
            <a:spAutoFit/>
          </a:bodyPr>
          <a:lstStyle/>
          <a:p>
            <a:pPr algn="l">
              <a:lnSpc>
                <a:spcPts val="7128"/>
              </a:lnSpc>
            </a:pPr>
            <a:r>
              <a:rPr lang="en-US" sz="7200" spc="-144" b="true">
                <a:solidFill>
                  <a:srgbClr val="F3F6FA"/>
                </a:solidFill>
                <a:latin typeface="Bebas Neue Bold"/>
                <a:ea typeface="Bebas Neue Bold"/>
                <a:cs typeface="Bebas Neue Bold"/>
                <a:sym typeface="Bebas Neue Bold"/>
              </a:rPr>
              <a:t>4) Gamma correction</a:t>
            </a:r>
          </a:p>
        </p:txBody>
      </p:sp>
      <p:grpSp>
        <p:nvGrpSpPr>
          <p:cNvPr name="Group 4" id="4"/>
          <p:cNvGrpSpPr/>
          <p:nvPr/>
        </p:nvGrpSpPr>
        <p:grpSpPr>
          <a:xfrm rot="0">
            <a:off x="5759833" y="1888841"/>
            <a:ext cx="7105005" cy="710500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8888" t="0" r="-38888" b="0"/>
              </a:stretch>
            </a:blipFill>
            <a:ln w="238125" cap="sq">
              <a:solidFill>
                <a:srgbClr val="262262"/>
              </a:solidFill>
              <a:prstDash val="solid"/>
              <a:miter/>
            </a:ln>
          </p:spPr>
        </p:sp>
      </p:grpSp>
      <p:grpSp>
        <p:nvGrpSpPr>
          <p:cNvPr name="Group 6" id="6"/>
          <p:cNvGrpSpPr/>
          <p:nvPr/>
        </p:nvGrpSpPr>
        <p:grpSpPr>
          <a:xfrm rot="0">
            <a:off x="1028700" y="2047943"/>
            <a:ext cx="8115300" cy="6191115"/>
            <a:chOff x="0" y="0"/>
            <a:chExt cx="2137363" cy="1630582"/>
          </a:xfrm>
        </p:grpSpPr>
        <p:sp>
          <p:nvSpPr>
            <p:cNvPr name="Freeform 7" id="7"/>
            <p:cNvSpPr/>
            <p:nvPr/>
          </p:nvSpPr>
          <p:spPr>
            <a:xfrm flipH="false" flipV="false" rot="0">
              <a:off x="0" y="0"/>
              <a:ext cx="2137363" cy="1630582"/>
            </a:xfrm>
            <a:custGeom>
              <a:avLst/>
              <a:gdLst/>
              <a:ahLst/>
              <a:cxnLst/>
              <a:rect r="r" b="b" t="t" l="l"/>
              <a:pathLst>
                <a:path h="1630582" w="2137363">
                  <a:moveTo>
                    <a:pt x="47700" y="0"/>
                  </a:moveTo>
                  <a:lnTo>
                    <a:pt x="2089663" y="0"/>
                  </a:lnTo>
                  <a:cubicBezTo>
                    <a:pt x="2102314" y="0"/>
                    <a:pt x="2114447" y="5025"/>
                    <a:pt x="2123392" y="13971"/>
                  </a:cubicBezTo>
                  <a:cubicBezTo>
                    <a:pt x="2132337" y="22916"/>
                    <a:pt x="2137363" y="35049"/>
                    <a:pt x="2137363" y="47700"/>
                  </a:cubicBezTo>
                  <a:lnTo>
                    <a:pt x="2137363" y="1582882"/>
                  </a:lnTo>
                  <a:cubicBezTo>
                    <a:pt x="2137363" y="1595533"/>
                    <a:pt x="2132337" y="1607665"/>
                    <a:pt x="2123392" y="1616611"/>
                  </a:cubicBezTo>
                  <a:cubicBezTo>
                    <a:pt x="2114447" y="1625556"/>
                    <a:pt x="2102314" y="1630582"/>
                    <a:pt x="2089663" y="1630582"/>
                  </a:cubicBezTo>
                  <a:lnTo>
                    <a:pt x="47700" y="1630582"/>
                  </a:lnTo>
                  <a:cubicBezTo>
                    <a:pt x="35049" y="1630582"/>
                    <a:pt x="22916" y="1625556"/>
                    <a:pt x="13971" y="1616611"/>
                  </a:cubicBezTo>
                  <a:cubicBezTo>
                    <a:pt x="5025" y="1607665"/>
                    <a:pt x="0" y="1595533"/>
                    <a:pt x="0" y="1582882"/>
                  </a:cubicBezTo>
                  <a:lnTo>
                    <a:pt x="0" y="47700"/>
                  </a:lnTo>
                  <a:cubicBezTo>
                    <a:pt x="0" y="35049"/>
                    <a:pt x="5025" y="22916"/>
                    <a:pt x="13971" y="13971"/>
                  </a:cubicBezTo>
                  <a:cubicBezTo>
                    <a:pt x="22916" y="5025"/>
                    <a:pt x="35049" y="0"/>
                    <a:pt x="47700" y="0"/>
                  </a:cubicBezTo>
                  <a:close/>
                </a:path>
              </a:pathLst>
            </a:custGeom>
            <a:solidFill>
              <a:srgbClr val="000000">
                <a:alpha val="0"/>
              </a:srgbClr>
            </a:solidFill>
            <a:ln w="38100" cap="rnd">
              <a:solidFill>
                <a:srgbClr val="F3F6FA"/>
              </a:solidFill>
              <a:prstDash val="solid"/>
              <a:round/>
            </a:ln>
          </p:spPr>
        </p:sp>
        <p:sp>
          <p:nvSpPr>
            <p:cNvPr name="TextBox 8" id="8"/>
            <p:cNvSpPr txBox="true"/>
            <p:nvPr/>
          </p:nvSpPr>
          <p:spPr>
            <a:xfrm>
              <a:off x="0" y="0"/>
              <a:ext cx="2137363" cy="1630582"/>
            </a:xfrm>
            <a:prstGeom prst="rect">
              <a:avLst/>
            </a:prstGeom>
          </p:spPr>
          <p:txBody>
            <a:bodyPr anchor="ctr" rtlCol="false" tIns="50800" lIns="50800" bIns="50800" rIns="50800"/>
            <a:lstStyle/>
            <a:p>
              <a:pPr algn="ctr">
                <a:lnSpc>
                  <a:spcPts val="2889"/>
                </a:lnSpc>
              </a:pPr>
            </a:p>
          </p:txBody>
        </p:sp>
      </p:grpSp>
      <p:sp>
        <p:nvSpPr>
          <p:cNvPr name="TextBox 9" id="9"/>
          <p:cNvSpPr txBox="true"/>
          <p:nvPr/>
        </p:nvSpPr>
        <p:spPr>
          <a:xfrm rot="0">
            <a:off x="1478806" y="3092617"/>
            <a:ext cx="7215088" cy="4630777"/>
          </a:xfrm>
          <a:prstGeom prst="rect">
            <a:avLst/>
          </a:prstGeom>
        </p:spPr>
        <p:txBody>
          <a:bodyPr anchor="t" rtlCol="false" tIns="0" lIns="0" bIns="0" rIns="0">
            <a:spAutoFit/>
          </a:bodyPr>
          <a:lstStyle/>
          <a:p>
            <a:pPr algn="just">
              <a:lnSpc>
                <a:spcPts val="4635"/>
              </a:lnSpc>
            </a:pPr>
            <a:r>
              <a:rPr lang="en-US" sz="3310">
                <a:solidFill>
                  <a:srgbClr val="F3F6FA"/>
                </a:solidFill>
                <a:latin typeface="TT Fors"/>
                <a:ea typeface="TT Fors"/>
                <a:cs typeface="TT Fors"/>
                <a:sym typeface="TT Fors"/>
              </a:rPr>
              <a:t>What is it?</a:t>
            </a:r>
          </a:p>
          <a:p>
            <a:pPr algn="just">
              <a:lnSpc>
                <a:spcPts val="4635"/>
              </a:lnSpc>
            </a:pPr>
          </a:p>
          <a:p>
            <a:pPr algn="just">
              <a:lnSpc>
                <a:spcPts val="4635"/>
              </a:lnSpc>
            </a:pPr>
            <a:r>
              <a:rPr lang="en-US" sz="3310">
                <a:solidFill>
                  <a:srgbClr val="F3F6FA"/>
                </a:solidFill>
                <a:latin typeface="TT Fors"/>
                <a:ea typeface="TT Fors"/>
                <a:cs typeface="TT Fors"/>
                <a:sym typeface="TT Fors"/>
              </a:rPr>
              <a:t>A non-linear brightness adjustment that controls how dark or bright an image appears by modifying pixel values according to a gamma curve.</a:t>
            </a:r>
          </a:p>
          <a:p>
            <a:pPr algn="just">
              <a:lnSpc>
                <a:spcPts val="4635"/>
              </a:lnSpc>
            </a:pPr>
          </a:p>
          <a:p>
            <a:pPr algn="just">
              <a:lnSpc>
                <a:spcPts val="4635"/>
              </a:lnSpc>
            </a:pPr>
          </a:p>
        </p:txBody>
      </p:sp>
      <p:grpSp>
        <p:nvGrpSpPr>
          <p:cNvPr name="Group 10" id="10"/>
          <p:cNvGrpSpPr/>
          <p:nvPr/>
        </p:nvGrpSpPr>
        <p:grpSpPr>
          <a:xfrm rot="0">
            <a:off x="9540340" y="2047943"/>
            <a:ext cx="8115300" cy="6191115"/>
            <a:chOff x="0" y="0"/>
            <a:chExt cx="2137363" cy="1630582"/>
          </a:xfrm>
        </p:grpSpPr>
        <p:sp>
          <p:nvSpPr>
            <p:cNvPr name="Freeform 11" id="11"/>
            <p:cNvSpPr/>
            <p:nvPr/>
          </p:nvSpPr>
          <p:spPr>
            <a:xfrm flipH="false" flipV="false" rot="0">
              <a:off x="0" y="0"/>
              <a:ext cx="2137363" cy="1630582"/>
            </a:xfrm>
            <a:custGeom>
              <a:avLst/>
              <a:gdLst/>
              <a:ahLst/>
              <a:cxnLst/>
              <a:rect r="r" b="b" t="t" l="l"/>
              <a:pathLst>
                <a:path h="1630582" w="2137363">
                  <a:moveTo>
                    <a:pt x="47700" y="0"/>
                  </a:moveTo>
                  <a:lnTo>
                    <a:pt x="2089663" y="0"/>
                  </a:lnTo>
                  <a:cubicBezTo>
                    <a:pt x="2102314" y="0"/>
                    <a:pt x="2114447" y="5025"/>
                    <a:pt x="2123392" y="13971"/>
                  </a:cubicBezTo>
                  <a:cubicBezTo>
                    <a:pt x="2132337" y="22916"/>
                    <a:pt x="2137363" y="35049"/>
                    <a:pt x="2137363" y="47700"/>
                  </a:cubicBezTo>
                  <a:lnTo>
                    <a:pt x="2137363" y="1582882"/>
                  </a:lnTo>
                  <a:cubicBezTo>
                    <a:pt x="2137363" y="1595533"/>
                    <a:pt x="2132337" y="1607665"/>
                    <a:pt x="2123392" y="1616611"/>
                  </a:cubicBezTo>
                  <a:cubicBezTo>
                    <a:pt x="2114447" y="1625556"/>
                    <a:pt x="2102314" y="1630582"/>
                    <a:pt x="2089663" y="1630582"/>
                  </a:cubicBezTo>
                  <a:lnTo>
                    <a:pt x="47700" y="1630582"/>
                  </a:lnTo>
                  <a:cubicBezTo>
                    <a:pt x="35049" y="1630582"/>
                    <a:pt x="22916" y="1625556"/>
                    <a:pt x="13971" y="1616611"/>
                  </a:cubicBezTo>
                  <a:cubicBezTo>
                    <a:pt x="5025" y="1607665"/>
                    <a:pt x="0" y="1595533"/>
                    <a:pt x="0" y="1582882"/>
                  </a:cubicBezTo>
                  <a:lnTo>
                    <a:pt x="0" y="47700"/>
                  </a:lnTo>
                  <a:cubicBezTo>
                    <a:pt x="0" y="35049"/>
                    <a:pt x="5025" y="22916"/>
                    <a:pt x="13971" y="13971"/>
                  </a:cubicBezTo>
                  <a:cubicBezTo>
                    <a:pt x="22916" y="5025"/>
                    <a:pt x="35049" y="0"/>
                    <a:pt x="47700" y="0"/>
                  </a:cubicBezTo>
                  <a:close/>
                </a:path>
              </a:pathLst>
            </a:custGeom>
            <a:solidFill>
              <a:srgbClr val="000000">
                <a:alpha val="0"/>
              </a:srgbClr>
            </a:solidFill>
            <a:ln w="38100" cap="rnd">
              <a:solidFill>
                <a:srgbClr val="F3F6FA"/>
              </a:solidFill>
              <a:prstDash val="solid"/>
              <a:round/>
            </a:ln>
          </p:spPr>
        </p:sp>
        <p:sp>
          <p:nvSpPr>
            <p:cNvPr name="TextBox 12" id="12"/>
            <p:cNvSpPr txBox="true"/>
            <p:nvPr/>
          </p:nvSpPr>
          <p:spPr>
            <a:xfrm>
              <a:off x="0" y="0"/>
              <a:ext cx="2137363" cy="1630582"/>
            </a:xfrm>
            <a:prstGeom prst="rect">
              <a:avLst/>
            </a:prstGeom>
          </p:spPr>
          <p:txBody>
            <a:bodyPr anchor="ctr" rtlCol="false" tIns="50800" lIns="50800" bIns="50800" rIns="50800"/>
            <a:lstStyle/>
            <a:p>
              <a:pPr algn="ctr">
                <a:lnSpc>
                  <a:spcPts val="2889"/>
                </a:lnSpc>
              </a:pPr>
            </a:p>
          </p:txBody>
        </p:sp>
      </p:grpSp>
      <p:sp>
        <p:nvSpPr>
          <p:cNvPr name="TextBox 13" id="13"/>
          <p:cNvSpPr txBox="true"/>
          <p:nvPr/>
        </p:nvSpPr>
        <p:spPr>
          <a:xfrm rot="0">
            <a:off x="10044212" y="2381460"/>
            <a:ext cx="7215088" cy="5857597"/>
          </a:xfrm>
          <a:prstGeom prst="rect">
            <a:avLst/>
          </a:prstGeom>
        </p:spPr>
        <p:txBody>
          <a:bodyPr anchor="t" rtlCol="false" tIns="0" lIns="0" bIns="0" rIns="0">
            <a:spAutoFit/>
          </a:bodyPr>
          <a:lstStyle/>
          <a:p>
            <a:pPr algn="just">
              <a:lnSpc>
                <a:spcPts val="4215"/>
              </a:lnSpc>
            </a:pPr>
            <a:r>
              <a:rPr lang="en-US" sz="3010">
                <a:solidFill>
                  <a:srgbClr val="F3F6FA"/>
                </a:solidFill>
                <a:latin typeface="TT Fors"/>
                <a:ea typeface="TT Fors"/>
                <a:cs typeface="TT Fors"/>
                <a:sym typeface="TT Fors"/>
              </a:rPr>
              <a:t>How It Works:</a:t>
            </a:r>
          </a:p>
          <a:p>
            <a:pPr algn="just">
              <a:lnSpc>
                <a:spcPts val="4215"/>
              </a:lnSpc>
            </a:pPr>
          </a:p>
          <a:p>
            <a:pPr algn="just" marL="650062" indent="-325031" lvl="1">
              <a:lnSpc>
                <a:spcPts val="4215"/>
              </a:lnSpc>
              <a:buFont typeface="Arial"/>
              <a:buChar char="•"/>
            </a:pPr>
            <a:r>
              <a:rPr lang="en-US" sz="3010">
                <a:solidFill>
                  <a:srgbClr val="F3F6FA"/>
                </a:solidFill>
                <a:latin typeface="TT Fors"/>
                <a:ea typeface="TT Fors"/>
                <a:cs typeface="TT Fors"/>
                <a:sym typeface="TT Fors"/>
              </a:rPr>
              <a:t>Applies a gamma function to each pixel’s intensity, where gamma values &lt;1 brighten and &gt;1 darken the image.</a:t>
            </a:r>
          </a:p>
          <a:p>
            <a:pPr algn="just" marL="650062" indent="-325031" lvl="1">
              <a:lnSpc>
                <a:spcPts val="4215"/>
              </a:lnSpc>
              <a:buFont typeface="Arial"/>
              <a:buChar char="•"/>
            </a:pPr>
            <a:r>
              <a:rPr lang="en-US" sz="3010">
                <a:solidFill>
                  <a:srgbClr val="F3F6FA"/>
                </a:solidFill>
                <a:latin typeface="TT Fors"/>
                <a:ea typeface="TT Fors"/>
                <a:cs typeface="TT Fors"/>
                <a:sym typeface="TT Fors"/>
              </a:rPr>
              <a:t>Allows precise brightness control, especially useful for enhancing shadowed regions without affecting highlights.</a:t>
            </a:r>
          </a:p>
          <a:p>
            <a:pPr algn="just">
              <a:lnSpc>
                <a:spcPts val="4215"/>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5246370"/>
            <a:chOff x="0" y="0"/>
            <a:chExt cx="2833290" cy="812800"/>
          </a:xfrm>
        </p:grpSpPr>
        <p:sp>
          <p:nvSpPr>
            <p:cNvPr name="Freeform 3" id="3"/>
            <p:cNvSpPr/>
            <p:nvPr/>
          </p:nvSpPr>
          <p:spPr>
            <a:xfrm flipH="false" flipV="false" rot="0">
              <a:off x="0" y="0"/>
              <a:ext cx="2833290" cy="812800"/>
            </a:xfrm>
            <a:custGeom>
              <a:avLst/>
              <a:gdLst/>
              <a:ahLst/>
              <a:cxnLst/>
              <a:rect r="r" b="b" t="t" l="l"/>
              <a:pathLst>
                <a:path h="812800" w="2833290">
                  <a:moveTo>
                    <a:pt x="0" y="0"/>
                  </a:moveTo>
                  <a:lnTo>
                    <a:pt x="2833290" y="0"/>
                  </a:lnTo>
                  <a:lnTo>
                    <a:pt x="2833290" y="812800"/>
                  </a:lnTo>
                  <a:lnTo>
                    <a:pt x="0" y="812800"/>
                  </a:lnTo>
                  <a:close/>
                </a:path>
              </a:pathLst>
            </a:custGeom>
            <a:blipFill>
              <a:blip r:embed="rId2"/>
              <a:stretch>
                <a:fillRect l="0" t="-66122" r="0" b="-66122"/>
              </a:stretch>
            </a:blipFill>
          </p:spPr>
        </p:sp>
      </p:grpSp>
      <p:sp>
        <p:nvSpPr>
          <p:cNvPr name="TextBox 4" id="4"/>
          <p:cNvSpPr txBox="true"/>
          <p:nvPr/>
        </p:nvSpPr>
        <p:spPr>
          <a:xfrm rot="0">
            <a:off x="3768308" y="6073763"/>
            <a:ext cx="10751384" cy="1274457"/>
          </a:xfrm>
          <a:prstGeom prst="rect">
            <a:avLst/>
          </a:prstGeom>
        </p:spPr>
        <p:txBody>
          <a:bodyPr anchor="t" rtlCol="false" tIns="0" lIns="0" bIns="0" rIns="0">
            <a:spAutoFit/>
          </a:bodyPr>
          <a:lstStyle/>
          <a:p>
            <a:pPr algn="ctr">
              <a:lnSpc>
                <a:spcPts val="9476"/>
              </a:lnSpc>
            </a:pPr>
            <a:r>
              <a:rPr lang="en-US" b="true" sz="9571" spc="-191">
                <a:solidFill>
                  <a:srgbClr val="F3F6FA"/>
                </a:solidFill>
                <a:latin typeface="Bebas Neue Bold"/>
                <a:ea typeface="Bebas Neue Bold"/>
                <a:cs typeface="Bebas Neue Bold"/>
                <a:sym typeface="Bebas Neue Bold"/>
              </a:rPr>
              <a:t>after math </a:t>
            </a:r>
          </a:p>
        </p:txBody>
      </p:sp>
      <p:sp>
        <p:nvSpPr>
          <p:cNvPr name="TextBox 5" id="5"/>
          <p:cNvSpPr txBox="true"/>
          <p:nvPr/>
        </p:nvSpPr>
        <p:spPr>
          <a:xfrm rot="0">
            <a:off x="3444667" y="7291070"/>
            <a:ext cx="11398666" cy="976630"/>
          </a:xfrm>
          <a:prstGeom prst="rect">
            <a:avLst/>
          </a:prstGeom>
        </p:spPr>
        <p:txBody>
          <a:bodyPr anchor="t" rtlCol="false" tIns="0" lIns="0" bIns="0" rIns="0">
            <a:spAutoFit/>
          </a:bodyPr>
          <a:lstStyle/>
          <a:p>
            <a:pPr algn="ctr">
              <a:lnSpc>
                <a:spcPts val="3919"/>
              </a:lnSpc>
            </a:pPr>
            <a:r>
              <a:rPr lang="en-US" sz="2799">
                <a:solidFill>
                  <a:srgbClr val="F3F6FA"/>
                </a:solidFill>
                <a:latin typeface="TT Fors"/>
                <a:ea typeface="TT Fors"/>
                <a:cs typeface="TT Fors"/>
                <a:sym typeface="TT Fors"/>
              </a:rPr>
              <a:t>Implementing these image enhancement methods we obtained these results.</a:t>
            </a:r>
          </a:p>
        </p:txBody>
      </p:sp>
      <p:sp>
        <p:nvSpPr>
          <p:cNvPr name="Freeform 6" id="6"/>
          <p:cNvSpPr/>
          <p:nvPr/>
        </p:nvSpPr>
        <p:spPr>
          <a:xfrm flipH="false" flipV="false" rot="-8100000">
            <a:off x="-3464289" y="2357633"/>
            <a:ext cx="5719997" cy="8525741"/>
          </a:xfrm>
          <a:custGeom>
            <a:avLst/>
            <a:gdLst/>
            <a:ahLst/>
            <a:cxnLst/>
            <a:rect r="r" b="b" t="t" l="l"/>
            <a:pathLst>
              <a:path h="8525741" w="5719997">
                <a:moveTo>
                  <a:pt x="0" y="0"/>
                </a:moveTo>
                <a:lnTo>
                  <a:pt x="5719997" y="0"/>
                </a:lnTo>
                <a:lnTo>
                  <a:pt x="5719997" y="8525742"/>
                </a:lnTo>
                <a:lnTo>
                  <a:pt x="0" y="85257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8100000">
            <a:off x="16000532" y="2357633"/>
            <a:ext cx="5719997" cy="8525741"/>
          </a:xfrm>
          <a:custGeom>
            <a:avLst/>
            <a:gdLst/>
            <a:ahLst/>
            <a:cxnLst/>
            <a:rect r="r" b="b" t="t" l="l"/>
            <a:pathLst>
              <a:path h="8525741" w="5719997">
                <a:moveTo>
                  <a:pt x="0" y="0"/>
                </a:moveTo>
                <a:lnTo>
                  <a:pt x="5719997" y="0"/>
                </a:lnTo>
                <a:lnTo>
                  <a:pt x="5719997" y="8525742"/>
                </a:lnTo>
                <a:lnTo>
                  <a:pt x="0" y="85257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DAGV6zJTlZw</dc:identifier>
  <dcterms:modified xsi:type="dcterms:W3CDTF">2011-08-01T06:04:30Z</dcterms:modified>
  <cp:revision>1</cp:revision>
  <dc:title>Dark Blue and White Modern Computer Presentation</dc:title>
</cp:coreProperties>
</file>